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46" r:id="rId1"/>
  </p:sldMasterIdLst>
  <p:notesMasterIdLst>
    <p:notesMasterId r:id="rId34"/>
  </p:notesMasterIdLst>
  <p:handoutMasterIdLst>
    <p:handoutMasterId r:id="rId35"/>
  </p:handoutMasterIdLst>
  <p:sldIdLst>
    <p:sldId id="257" r:id="rId2"/>
    <p:sldId id="258" r:id="rId3"/>
    <p:sldId id="259" r:id="rId4"/>
    <p:sldId id="260" r:id="rId5"/>
    <p:sldId id="261" r:id="rId6"/>
    <p:sldId id="262" r:id="rId7"/>
    <p:sldId id="263" r:id="rId8"/>
    <p:sldId id="283" r:id="rId9"/>
    <p:sldId id="281" r:id="rId10"/>
    <p:sldId id="264" r:id="rId11"/>
    <p:sldId id="265" r:id="rId12"/>
    <p:sldId id="266" r:id="rId13"/>
    <p:sldId id="267" r:id="rId14"/>
    <p:sldId id="268" r:id="rId15"/>
    <p:sldId id="269" r:id="rId16"/>
    <p:sldId id="270" r:id="rId17"/>
    <p:sldId id="271" r:id="rId18"/>
    <p:sldId id="274" r:id="rId19"/>
    <p:sldId id="296" r:id="rId20"/>
    <p:sldId id="284" r:id="rId21"/>
    <p:sldId id="275" r:id="rId22"/>
    <p:sldId id="276" r:id="rId23"/>
    <p:sldId id="287" r:id="rId24"/>
    <p:sldId id="288" r:id="rId25"/>
    <p:sldId id="289" r:id="rId26"/>
    <p:sldId id="292" r:id="rId27"/>
    <p:sldId id="290" r:id="rId28"/>
    <p:sldId id="291" r:id="rId29"/>
    <p:sldId id="278" r:id="rId30"/>
    <p:sldId id="285" r:id="rId31"/>
    <p:sldId id="286" r:id="rId32"/>
    <p:sldId id="294" r:id="rId33"/>
  </p:sldIdLst>
  <p:sldSz cx="12192000" cy="6858000"/>
  <p:notesSz cx="6808788" cy="9929813"/>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notesViewPr>
    <p:cSldViewPr snapToGrid="0">
      <p:cViewPr varScale="1">
        <p:scale>
          <a:sx n="124" d="100"/>
          <a:sy n="124" d="100"/>
        </p:scale>
        <p:origin x="495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5.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40189518915383"/>
          <c:y val="7.2432952801315065E-2"/>
          <c:w val="0.45259810481084611"/>
          <c:h val="0.89850057670126871"/>
        </c:manualLayout>
      </c:layout>
      <c:barChart>
        <c:barDir val="bar"/>
        <c:grouping val="clustered"/>
        <c:varyColors val="0"/>
        <c:ser>
          <c:idx val="0"/>
          <c:order val="0"/>
          <c:tx>
            <c:strRef>
              <c:f>Лист1!$B$1</c:f>
              <c:strCache>
                <c:ptCount val="1"/>
                <c:pt idx="0">
                  <c:v>Столбец2</c:v>
                </c:pt>
              </c:strCache>
            </c:strRef>
          </c:tx>
          <c:spPr>
            <a:solidFill>
              <a:schemeClr val="accent1"/>
            </a:solidFill>
            <a:ln>
              <a:noFill/>
            </a:ln>
            <a:effectLst/>
          </c:spPr>
          <c:invertIfNegative val="0"/>
          <c:dPt>
            <c:idx val="11"/>
            <c:invertIfNegative val="0"/>
            <c:bubble3D val="0"/>
            <c:spPr>
              <a:solidFill>
                <a:srgbClr val="FAA634"/>
              </a:solidFill>
              <a:ln>
                <a:noFill/>
              </a:ln>
              <a:effectLst/>
            </c:spPr>
            <c:extLst>
              <c:ext xmlns:c16="http://schemas.microsoft.com/office/drawing/2014/chart" uri="{C3380CC4-5D6E-409C-BE32-E72D297353CC}">
                <c16:uniqueId val="{00000001-F40C-4C68-ABFD-5F5D36A4ADEA}"/>
              </c:ext>
            </c:extLst>
          </c:dPt>
          <c:dLbls>
            <c:dLbl>
              <c:idx val="8"/>
              <c:tx>
                <c:rich>
                  <a:bodyPr/>
                  <a:lstStyle/>
                  <a:p>
                    <a:r>
                      <a:rPr lang="en-US"/>
                      <a:t>34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40C-4C68-ABFD-5F5D36A4ADEA}"/>
                </c:ext>
              </c:extLst>
            </c:dLbl>
            <c:dLbl>
              <c:idx val="9"/>
              <c:tx>
                <c:rich>
                  <a:bodyPr/>
                  <a:lstStyle/>
                  <a:p>
                    <a:r>
                      <a:rPr lang="en-US"/>
                      <a:t>40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40C-4C68-ABFD-5F5D36A4ADEA}"/>
                </c:ext>
              </c:extLst>
            </c:dLbl>
            <c:dLbl>
              <c:idx val="10"/>
              <c:tx>
                <c:rich>
                  <a:bodyPr/>
                  <a:lstStyle/>
                  <a:p>
                    <a:r>
                      <a:rPr lang="en-US"/>
                      <a:t>45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40C-4C68-ABFD-5F5D36A4ADEA}"/>
                </c:ext>
              </c:extLst>
            </c:dLbl>
            <c:dLbl>
              <c:idx val="11"/>
              <c:tx>
                <c:rich>
                  <a:bodyPr/>
                  <a:lstStyle/>
                  <a:p>
                    <a:r>
                      <a:rPr lang="en-US"/>
                      <a:t>224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40C-4C68-ABFD-5F5D36A4ADE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Лист1!$A$2:$A$13</c:f>
              <c:strCache>
                <c:ptCount val="12"/>
                <c:pt idx="0">
                  <c:v>Вина руководителя</c:v>
                </c:pt>
                <c:pt idx="1">
                  <c:v>Сбой в работе оборудования</c:v>
                </c:pt>
                <c:pt idx="2">
                  <c:v>Ошибки в ТД</c:v>
                </c:pt>
                <c:pt idx="3">
                  <c:v>Некачественный инструмент</c:v>
                </c:pt>
                <c:pt idx="4">
                  <c:v>Настройка и наладка</c:v>
                </c:pt>
                <c:pt idx="5">
                  <c:v>Освоение производства</c:v>
                </c:pt>
                <c:pt idx="6">
                  <c:v>Оборудование не обеспечивает точность</c:v>
                </c:pt>
                <c:pt idx="7">
                  <c:v>Настройка на первую деталь</c:v>
                </c:pt>
                <c:pt idx="8">
                  <c:v>Брак внутреннего поставщика</c:v>
                </c:pt>
                <c:pt idx="9">
                  <c:v>Технологический брак </c:v>
                </c:pt>
                <c:pt idx="10">
                  <c:v>Вина (ошибка) исполнителя</c:v>
                </c:pt>
                <c:pt idx="11">
                  <c:v>Брак внешнего поставщика</c:v>
                </c:pt>
              </c:strCache>
            </c:strRef>
          </c:cat>
          <c:val>
            <c:numRef>
              <c:f>Лист1!$B$2:$B$13</c:f>
              <c:numCache>
                <c:formatCode>General</c:formatCode>
                <c:ptCount val="12"/>
                <c:pt idx="0">
                  <c:v>1</c:v>
                </c:pt>
                <c:pt idx="1">
                  <c:v>2</c:v>
                </c:pt>
                <c:pt idx="2">
                  <c:v>2</c:v>
                </c:pt>
                <c:pt idx="3">
                  <c:v>2</c:v>
                </c:pt>
                <c:pt idx="4">
                  <c:v>3</c:v>
                </c:pt>
                <c:pt idx="5">
                  <c:v>6</c:v>
                </c:pt>
                <c:pt idx="6">
                  <c:v>10</c:v>
                </c:pt>
                <c:pt idx="7">
                  <c:v>19</c:v>
                </c:pt>
                <c:pt idx="8">
                  <c:v>29</c:v>
                </c:pt>
                <c:pt idx="9">
                  <c:v>35</c:v>
                </c:pt>
                <c:pt idx="10">
                  <c:v>39</c:v>
                </c:pt>
                <c:pt idx="11">
                  <c:v>239</c:v>
                </c:pt>
              </c:numCache>
            </c:numRef>
          </c:val>
          <c:extLst>
            <c:ext xmlns:c16="http://schemas.microsoft.com/office/drawing/2014/chart" uri="{C3380CC4-5D6E-409C-BE32-E72D297353CC}">
              <c16:uniqueId val="{00000005-F40C-4C68-ABFD-5F5D36A4ADEA}"/>
            </c:ext>
          </c:extLst>
        </c:ser>
        <c:dLbls>
          <c:dLblPos val="outEnd"/>
          <c:showLegendKey val="0"/>
          <c:showVal val="1"/>
          <c:showCatName val="0"/>
          <c:showSerName val="0"/>
          <c:showPercent val="0"/>
          <c:showBubbleSize val="0"/>
        </c:dLbls>
        <c:gapWidth val="182"/>
        <c:axId val="302694512"/>
        <c:axId val="302696080"/>
      </c:barChart>
      <c:catAx>
        <c:axId val="302694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Cambria" panose="02040503050406030204" pitchFamily="18" charset="0"/>
                <a:cs typeface="Arial" panose="020B0604020202020204" pitchFamily="34" charset="0"/>
              </a:defRPr>
            </a:pPr>
            <a:endParaRPr lang="ru-RU"/>
          </a:p>
        </c:txPr>
        <c:crossAx val="302696080"/>
        <c:crosses val="autoZero"/>
        <c:auto val="1"/>
        <c:lblAlgn val="ctr"/>
        <c:lblOffset val="100"/>
        <c:noMultiLvlLbl val="0"/>
      </c:catAx>
      <c:valAx>
        <c:axId val="302696080"/>
        <c:scaling>
          <c:orientation val="minMax"/>
        </c:scaling>
        <c:delete val="1"/>
        <c:axPos val="b"/>
        <c:numFmt formatCode="General" sourceLinked="1"/>
        <c:majorTickMark val="none"/>
        <c:minorTickMark val="none"/>
        <c:tickLblPos val="nextTo"/>
        <c:crossAx val="302694512"/>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369859900596336"/>
          <c:y val="6.7101584342963649E-2"/>
          <c:w val="0.56630140099403659"/>
          <c:h val="0.91798695246971107"/>
        </c:manualLayout>
      </c:layout>
      <c:barChart>
        <c:barDir val="bar"/>
        <c:grouping val="clustered"/>
        <c:varyColors val="0"/>
        <c:ser>
          <c:idx val="0"/>
          <c:order val="0"/>
          <c:tx>
            <c:strRef>
              <c:f>Лист1!$B$5</c:f>
              <c:strCache>
                <c:ptCount val="1"/>
                <c:pt idx="0">
                  <c:v>Столбец2</c:v>
                </c:pt>
              </c:strCache>
            </c:strRef>
          </c:tx>
          <c:spPr>
            <a:solidFill>
              <a:schemeClr val="accent1"/>
            </a:solidFill>
            <a:ln>
              <a:noFill/>
            </a:ln>
            <a:effectLst/>
          </c:spPr>
          <c:invertIfNegative val="0"/>
          <c:dPt>
            <c:idx val="9"/>
            <c:invertIfNegative val="0"/>
            <c:bubble3D val="0"/>
            <c:spPr>
              <a:solidFill>
                <a:srgbClr val="FAA634"/>
              </a:solidFill>
              <a:ln>
                <a:noFill/>
              </a:ln>
              <a:effectLst/>
            </c:spPr>
            <c:extLst>
              <c:ext xmlns:c16="http://schemas.microsoft.com/office/drawing/2014/chart" uri="{C3380CC4-5D6E-409C-BE32-E72D297353CC}">
                <c16:uniqueId val="{00000001-2833-48F6-88C2-F65610F5FD74}"/>
              </c:ext>
            </c:extLst>
          </c:dPt>
          <c:dLbls>
            <c:dLbl>
              <c:idx val="0"/>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33-48F6-88C2-F65610F5FD74}"/>
                </c:ext>
              </c:extLst>
            </c:dLbl>
            <c:dLbl>
              <c:idx val="1"/>
              <c:tx>
                <c:rich>
                  <a:bodyPr/>
                  <a:lstStyle/>
                  <a:p>
                    <a:r>
                      <a:rPr lang="en-US"/>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833-48F6-88C2-F65610F5FD74}"/>
                </c:ext>
              </c:extLst>
            </c:dLbl>
            <c:dLbl>
              <c:idx val="2"/>
              <c:tx>
                <c:rich>
                  <a:bodyPr/>
                  <a:lstStyle/>
                  <a:p>
                    <a:r>
                      <a:rPr lang="en-US"/>
                      <a:t>11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833-48F6-88C2-F65610F5FD74}"/>
                </c:ext>
              </c:extLst>
            </c:dLbl>
            <c:dLbl>
              <c:idx val="3"/>
              <c:tx>
                <c:rich>
                  <a:bodyPr/>
                  <a:lstStyle/>
                  <a:p>
                    <a:r>
                      <a:rPr lang="en-US"/>
                      <a:t>15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833-48F6-88C2-F65610F5FD74}"/>
                </c:ext>
              </c:extLst>
            </c:dLbl>
            <c:dLbl>
              <c:idx val="4"/>
              <c:tx>
                <c:rich>
                  <a:bodyPr/>
                  <a:lstStyle/>
                  <a:p>
                    <a:r>
                      <a:rPr lang="en-US"/>
                      <a:t>19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833-48F6-88C2-F65610F5FD74}"/>
                </c:ext>
              </c:extLst>
            </c:dLbl>
            <c:dLbl>
              <c:idx val="5"/>
              <c:tx>
                <c:rich>
                  <a:bodyPr/>
                  <a:lstStyle/>
                  <a:p>
                    <a:r>
                      <a:rPr lang="en-US"/>
                      <a:t>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833-48F6-88C2-F65610F5FD74}"/>
                </c:ext>
              </c:extLst>
            </c:dLbl>
            <c:dLbl>
              <c:idx val="6"/>
              <c:tx>
                <c:rich>
                  <a:bodyPr/>
                  <a:lstStyle/>
                  <a:p>
                    <a:r>
                      <a:rPr lang="en-US"/>
                      <a:t>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833-48F6-88C2-F65610F5FD74}"/>
                </c:ext>
              </c:extLst>
            </c:dLbl>
            <c:dLbl>
              <c:idx val="7"/>
              <c:tx>
                <c:rich>
                  <a:bodyPr/>
                  <a:lstStyle/>
                  <a:p>
                    <a:r>
                      <a:rPr lang="en-US"/>
                      <a:t>24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833-48F6-88C2-F65610F5FD74}"/>
                </c:ext>
              </c:extLst>
            </c:dLbl>
            <c:dLbl>
              <c:idx val="8"/>
              <c:tx>
                <c:rich>
                  <a:bodyPr/>
                  <a:lstStyle/>
                  <a:p>
                    <a:r>
                      <a:rPr lang="en-US"/>
                      <a:t>28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833-48F6-88C2-F65610F5FD74}"/>
                </c:ext>
              </c:extLst>
            </c:dLbl>
            <c:dLbl>
              <c:idx val="9"/>
              <c:tx>
                <c:rich>
                  <a:bodyPr/>
                  <a:lstStyle/>
                  <a:p>
                    <a:r>
                      <a:rPr lang="en-US"/>
                      <a:t>157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833-48F6-88C2-F65610F5FD7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mbria" panose="02040503050406030204" pitchFamily="18" charset="0"/>
                    <a:ea typeface="Cambria" panose="02040503050406030204" pitchFamily="18" charset="0"/>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Лист1!$A$6:$A$15</c:f>
              <c:strCache>
                <c:ptCount val="10"/>
                <c:pt idx="0">
                  <c:v>ПРУЖИНА У3.53.84.001</c:v>
                </c:pt>
                <c:pt idx="1">
                  <c:v>ГИЛЬЗА КС-45717-1Р.31.320-1 </c:v>
                </c:pt>
                <c:pt idx="2">
                  <c:v>ГИЛЬЗА КС-45717.31.320-8</c:v>
                </c:pt>
                <c:pt idx="3">
                  <c:v>ШТИФТ ПФ140 ОП-1460.05Ш</c:v>
                </c:pt>
                <c:pt idx="4">
                  <c:v>КРЮК КС-45717.61.351 </c:v>
                </c:pt>
                <c:pt idx="5">
                  <c:v>ГИЛЬЗА КС-45717.31.320-8 </c:v>
                </c:pt>
                <c:pt idx="6">
                  <c:v>ГИЛЬЗА КС-6577К-3.32.251-01</c:v>
                </c:pt>
                <c:pt idx="7">
                  <c:v>ГИЛЬЗА КС-45717-1Р.31.320-1 </c:v>
                </c:pt>
                <c:pt idx="8">
                  <c:v>ЦИЛИНДР ТПЛ-32К-2.83.311</c:v>
                </c:pt>
                <c:pt idx="9">
                  <c:v>∑</c:v>
                </c:pt>
              </c:strCache>
            </c:strRef>
          </c:cat>
          <c:val>
            <c:numRef>
              <c:f>Лист1!$B$6:$B$15</c:f>
              <c:numCache>
                <c:formatCode>#,##0</c:formatCode>
                <c:ptCount val="10"/>
                <c:pt idx="0">
                  <c:v>7916.66</c:v>
                </c:pt>
                <c:pt idx="1">
                  <c:v>8081.69</c:v>
                </c:pt>
                <c:pt idx="2">
                  <c:v>10646.4</c:v>
                </c:pt>
                <c:pt idx="3">
                  <c:v>15038.92</c:v>
                </c:pt>
                <c:pt idx="4">
                  <c:v>18653.98</c:v>
                </c:pt>
                <c:pt idx="5">
                  <c:v>22029.23</c:v>
                </c:pt>
                <c:pt idx="6">
                  <c:v>22383.79</c:v>
                </c:pt>
                <c:pt idx="7">
                  <c:v>23658.68</c:v>
                </c:pt>
                <c:pt idx="8">
                  <c:v>28448.49</c:v>
                </c:pt>
                <c:pt idx="9">
                  <c:v>156857.83999999997</c:v>
                </c:pt>
              </c:numCache>
            </c:numRef>
          </c:val>
          <c:extLst>
            <c:ext xmlns:c16="http://schemas.microsoft.com/office/drawing/2014/chart" uri="{C3380CC4-5D6E-409C-BE32-E72D297353CC}">
              <c16:uniqueId val="{0000000B-2833-48F6-88C2-F65610F5FD74}"/>
            </c:ext>
          </c:extLst>
        </c:ser>
        <c:dLbls>
          <c:dLblPos val="outEnd"/>
          <c:showLegendKey val="0"/>
          <c:showVal val="1"/>
          <c:showCatName val="0"/>
          <c:showSerName val="0"/>
          <c:showPercent val="0"/>
          <c:showBubbleSize val="0"/>
        </c:dLbls>
        <c:gapWidth val="182"/>
        <c:axId val="320398160"/>
        <c:axId val="320399728"/>
      </c:barChart>
      <c:catAx>
        <c:axId val="320398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Cambria" panose="02040503050406030204" pitchFamily="18" charset="0"/>
                <a:cs typeface="Arial" panose="020B0604020202020204" pitchFamily="34" charset="0"/>
              </a:defRPr>
            </a:pPr>
            <a:endParaRPr lang="ru-RU"/>
          </a:p>
        </c:txPr>
        <c:crossAx val="320399728"/>
        <c:crosses val="autoZero"/>
        <c:auto val="1"/>
        <c:lblAlgn val="ctr"/>
        <c:lblOffset val="100"/>
        <c:noMultiLvlLbl val="0"/>
      </c:catAx>
      <c:valAx>
        <c:axId val="320399728"/>
        <c:scaling>
          <c:orientation val="minMax"/>
        </c:scaling>
        <c:delete val="1"/>
        <c:axPos val="b"/>
        <c:numFmt formatCode="#,##0" sourceLinked="1"/>
        <c:majorTickMark val="none"/>
        <c:minorTickMark val="none"/>
        <c:tickLblPos val="nextTo"/>
        <c:crossAx val="320398160"/>
        <c:crosses val="autoZero"/>
        <c:crossBetween val="between"/>
      </c:valAx>
      <c:spPr>
        <a:noFill/>
        <a:ln>
          <a:noFill/>
        </a:ln>
        <a:effectLst/>
      </c:spPr>
    </c:plotArea>
    <c:plotVisOnly val="1"/>
    <c:dispBlanksAs val="gap"/>
    <c:showDLblsOverMax val="0"/>
  </c:chart>
  <c:spPr>
    <a:noFill/>
    <a:ln>
      <a:noFill/>
    </a:ln>
    <a:effectLst/>
  </c:spPr>
  <c:txPr>
    <a:bodyPr/>
    <a:lstStyle/>
    <a:p>
      <a:pPr>
        <a:defRPr sz="1200" b="1">
          <a:solidFill>
            <a:schemeClr val="tx1"/>
          </a:solidFill>
          <a:latin typeface="Cambria" panose="02040503050406030204" pitchFamily="18" charset="0"/>
          <a:ea typeface="Cambria" panose="02040503050406030204" pitchFamily="18" charset="0"/>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217037607999118E-2"/>
          <c:y val="8.0961432953614118E-2"/>
          <c:w val="0.93178296239200087"/>
          <c:h val="0.5106941207735801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mbria" panose="02040503050406030204" pitchFamily="18" charset="0"/>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Лист6!$A$19:$A$26</c:f>
              <c:strCache>
                <c:ptCount val="8"/>
                <c:pt idx="0">
                  <c:v>Течь</c:v>
                </c:pt>
                <c:pt idx="1">
                  <c:v>Наруш. работоспособности</c:v>
                </c:pt>
                <c:pt idx="2">
                  <c:v>ЛКП</c:v>
                </c:pt>
                <c:pt idx="3">
                  <c:v>Другое</c:v>
                </c:pt>
                <c:pt idx="4">
                  <c:v>Вредный контакт</c:v>
                </c:pt>
                <c:pt idx="5">
                  <c:v>Шум</c:v>
                </c:pt>
                <c:pt idx="6">
                  <c:v>Напыл</c:v>
                </c:pt>
                <c:pt idx="7">
                  <c:v>Не соотв. комплектации</c:v>
                </c:pt>
              </c:strCache>
            </c:strRef>
          </c:cat>
          <c:val>
            <c:numRef>
              <c:f>Лист6!$B$19:$B$26</c:f>
              <c:numCache>
                <c:formatCode>General</c:formatCode>
                <c:ptCount val="8"/>
                <c:pt idx="0">
                  <c:v>30</c:v>
                </c:pt>
                <c:pt idx="1">
                  <c:v>28</c:v>
                </c:pt>
                <c:pt idx="2">
                  <c:v>13</c:v>
                </c:pt>
                <c:pt idx="3">
                  <c:v>11</c:v>
                </c:pt>
                <c:pt idx="4">
                  <c:v>7</c:v>
                </c:pt>
                <c:pt idx="5">
                  <c:v>7</c:v>
                </c:pt>
                <c:pt idx="6">
                  <c:v>3</c:v>
                </c:pt>
                <c:pt idx="7">
                  <c:v>1</c:v>
                </c:pt>
              </c:numCache>
            </c:numRef>
          </c:val>
          <c:extLst>
            <c:ext xmlns:c16="http://schemas.microsoft.com/office/drawing/2014/chart" uri="{C3380CC4-5D6E-409C-BE32-E72D297353CC}">
              <c16:uniqueId val="{00000000-A557-45D0-B136-0A5A2551066D}"/>
            </c:ext>
          </c:extLst>
        </c:ser>
        <c:dLbls>
          <c:dLblPos val="outEnd"/>
          <c:showLegendKey val="0"/>
          <c:showVal val="1"/>
          <c:showCatName val="0"/>
          <c:showSerName val="0"/>
          <c:showPercent val="0"/>
          <c:showBubbleSize val="0"/>
        </c:dLbls>
        <c:gapWidth val="219"/>
        <c:overlap val="-27"/>
        <c:axId val="320396984"/>
        <c:axId val="320401296"/>
      </c:barChart>
      <c:catAx>
        <c:axId val="32039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mn-ea"/>
                <a:cs typeface="+mn-cs"/>
              </a:defRPr>
            </a:pPr>
            <a:endParaRPr lang="ru-RU"/>
          </a:p>
        </c:txPr>
        <c:crossAx val="320401296"/>
        <c:crosses val="autoZero"/>
        <c:auto val="1"/>
        <c:lblAlgn val="ctr"/>
        <c:lblOffset val="100"/>
        <c:noMultiLvlLbl val="0"/>
      </c:catAx>
      <c:valAx>
        <c:axId val="320401296"/>
        <c:scaling>
          <c:orientation val="minMax"/>
        </c:scaling>
        <c:delete val="1"/>
        <c:axPos val="l"/>
        <c:numFmt formatCode="General" sourceLinked="1"/>
        <c:majorTickMark val="none"/>
        <c:minorTickMark val="none"/>
        <c:tickLblPos val="nextTo"/>
        <c:crossAx val="3203969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D4-4F18-A8AA-7A1DB75E2E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D4-4F18-A8AA-7A1DB75E2E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D4-4F18-A8AA-7A1DB75E2E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FD4-4F18-A8AA-7A1DB75E2E2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Cambria Math" panose="02040503050406030204" pitchFamily="18" charset="0"/>
                    <a:ea typeface="Cambria Math" panose="02040503050406030204" pitchFamily="18" charset="0"/>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'ОТЧЕТ CSA'!$AO$5:$AO$8</c:f>
              <c:strCache>
                <c:ptCount val="4"/>
                <c:pt idx="0">
                  <c:v>50 Баллов</c:v>
                </c:pt>
                <c:pt idx="1">
                  <c:v>10 Баллов</c:v>
                </c:pt>
                <c:pt idx="2">
                  <c:v>5 Баллов</c:v>
                </c:pt>
                <c:pt idx="3">
                  <c:v>1 Балл</c:v>
                </c:pt>
              </c:strCache>
            </c:strRef>
          </c:cat>
          <c:val>
            <c:numRef>
              <c:f>'ОТЧЕТ CSA'!$BF$5:$BF$8</c:f>
              <c:numCache>
                <c:formatCode>General</c:formatCode>
                <c:ptCount val="4"/>
                <c:pt idx="0">
                  <c:v>59</c:v>
                </c:pt>
                <c:pt idx="1">
                  <c:v>347</c:v>
                </c:pt>
                <c:pt idx="2">
                  <c:v>113</c:v>
                </c:pt>
                <c:pt idx="3">
                  <c:v>9</c:v>
                </c:pt>
              </c:numCache>
            </c:numRef>
          </c:val>
          <c:extLst>
            <c:ext xmlns:c16="http://schemas.microsoft.com/office/drawing/2014/chart" uri="{C3380CC4-5D6E-409C-BE32-E72D297353CC}">
              <c16:uniqueId val="{00000008-FFD4-4F18-A8AA-7A1DB75E2E2E}"/>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Math" panose="02040503050406030204" pitchFamily="18" charset="0"/>
              <a:ea typeface="Cambria Math" panose="02040503050406030204" pitchFamily="18" charset="0"/>
              <a:cs typeface="+mn-cs"/>
            </a:defRPr>
          </a:pPr>
          <a:endParaRPr lang="ru-RU"/>
        </a:p>
      </c:txPr>
    </c:legend>
    <c:plotVisOnly val="1"/>
    <c:dispBlanksAs val="gap"/>
    <c:showDLblsOverMax val="0"/>
  </c:chart>
  <c:spPr>
    <a:solidFill>
      <a:schemeClr val="bg1"/>
    </a:solidFill>
    <a:ln w="9525" cap="flat" cmpd="sng" algn="ctr">
      <a:noFill/>
      <a:round/>
    </a:ln>
    <a:effectLst/>
  </c:spPr>
  <c:txPr>
    <a:bodyPr/>
    <a:lstStyle/>
    <a:p>
      <a:pPr>
        <a:defRPr/>
      </a:pPr>
      <a:endParaRPr lang="ru-RU"/>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123516746035498E-2"/>
          <c:y val="5.9556443722520195E-3"/>
          <c:w val="0.93209404812422403"/>
          <c:h val="0.6184581336833665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8D5E-458B-A4AC-12F2F89C8767}"/>
              </c:ext>
            </c:extLst>
          </c:dPt>
          <c:dPt>
            <c:idx val="13"/>
            <c:invertIfNegative val="0"/>
            <c:bubble3D val="0"/>
            <c:spPr>
              <a:solidFill>
                <a:schemeClr val="accent6"/>
              </a:solidFill>
              <a:ln>
                <a:noFill/>
              </a:ln>
              <a:effectLst/>
            </c:spPr>
            <c:extLst>
              <c:ext xmlns:c16="http://schemas.microsoft.com/office/drawing/2014/chart" uri="{C3380CC4-5D6E-409C-BE32-E72D297353CC}">
                <c16:uniqueId val="{00000003-8D5E-458B-A4AC-12F2F89C8767}"/>
              </c:ext>
            </c:extLst>
          </c:dPt>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'Затраты на гарантию'!$B$1:$P$1</c:f>
              <c:strCache>
                <c:ptCount val="15"/>
                <c:pt idx="0">
                  <c:v>За 2023 Год</c:v>
                </c:pt>
                <c:pt idx="1">
                  <c:v>Январь</c:v>
                </c:pt>
                <c:pt idx="2">
                  <c:v>Февраль</c:v>
                </c:pt>
                <c:pt idx="3">
                  <c:v>Март</c:v>
                </c:pt>
                <c:pt idx="4">
                  <c:v>Апрель</c:v>
                </c:pt>
                <c:pt idx="5">
                  <c:v>Май</c:v>
                </c:pt>
                <c:pt idx="6">
                  <c:v>Июнь</c:v>
                </c:pt>
                <c:pt idx="7">
                  <c:v>Июль</c:v>
                </c:pt>
                <c:pt idx="8">
                  <c:v>Август</c:v>
                </c:pt>
                <c:pt idx="9">
                  <c:v>Сентябрь</c:v>
                </c:pt>
                <c:pt idx="10">
                  <c:v>Октябрь</c:v>
                </c:pt>
                <c:pt idx="11">
                  <c:v>Ноябрь</c:v>
                </c:pt>
                <c:pt idx="12">
                  <c:v>Декабрь</c:v>
                </c:pt>
                <c:pt idx="13">
                  <c:v>За 2024 </c:v>
                </c:pt>
                <c:pt idx="14">
                  <c:v>∑</c:v>
                </c:pt>
              </c:strCache>
            </c:strRef>
          </c:cat>
          <c:val>
            <c:numRef>
              <c:f>'Затраты на гарантию'!$B$2:$P$2</c:f>
              <c:numCache>
                <c:formatCode>General</c:formatCode>
                <c:ptCount val="15"/>
                <c:pt idx="0">
                  <c:v>177</c:v>
                </c:pt>
                <c:pt idx="1">
                  <c:v>130</c:v>
                </c:pt>
                <c:pt idx="2">
                  <c:v>134</c:v>
                </c:pt>
                <c:pt idx="3">
                  <c:v>307</c:v>
                </c:pt>
                <c:pt idx="4">
                  <c:v>275</c:v>
                </c:pt>
                <c:pt idx="5">
                  <c:v>304</c:v>
                </c:pt>
                <c:pt idx="6">
                  <c:v>131</c:v>
                </c:pt>
                <c:pt idx="7">
                  <c:v>345</c:v>
                </c:pt>
                <c:pt idx="8">
                  <c:v>68</c:v>
                </c:pt>
                <c:pt idx="13" formatCode="0">
                  <c:v>211.75</c:v>
                </c:pt>
                <c:pt idx="14">
                  <c:v>1694</c:v>
                </c:pt>
              </c:numCache>
            </c:numRef>
          </c:val>
          <c:extLst>
            <c:ext xmlns:c16="http://schemas.microsoft.com/office/drawing/2014/chart" uri="{C3380CC4-5D6E-409C-BE32-E72D297353CC}">
              <c16:uniqueId val="{00000004-8D5E-458B-A4AC-12F2F89C8767}"/>
            </c:ext>
          </c:extLst>
        </c:ser>
        <c:dLbls>
          <c:showLegendKey val="0"/>
          <c:showVal val="1"/>
          <c:showCatName val="0"/>
          <c:showSerName val="0"/>
          <c:showPercent val="0"/>
          <c:showBubbleSize val="0"/>
        </c:dLbls>
        <c:gapWidth val="219"/>
        <c:overlap val="-27"/>
        <c:axId val="320395808"/>
        <c:axId val="320396592"/>
      </c:barChart>
      <c:lineChart>
        <c:grouping val="standard"/>
        <c:varyColors val="0"/>
        <c:ser>
          <c:idx val="1"/>
          <c:order val="1"/>
          <c:spPr>
            <a:ln w="57150" cap="rnd">
              <a:solidFill>
                <a:srgbClr val="00B050"/>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5-8D5E-458B-A4AC-12F2F89C8767}"/>
                </c:ext>
              </c:extLst>
            </c:dLbl>
            <c:dLbl>
              <c:idx val="2"/>
              <c:delete val="1"/>
              <c:extLst>
                <c:ext xmlns:c15="http://schemas.microsoft.com/office/drawing/2012/chart" uri="{CE6537A1-D6FC-4f65-9D91-7224C49458BB}"/>
                <c:ext xmlns:c16="http://schemas.microsoft.com/office/drawing/2014/chart" uri="{C3380CC4-5D6E-409C-BE32-E72D297353CC}">
                  <c16:uniqueId val="{00000006-8D5E-458B-A4AC-12F2F89C8767}"/>
                </c:ext>
              </c:extLst>
            </c:dLbl>
            <c:dLbl>
              <c:idx val="3"/>
              <c:delete val="1"/>
              <c:extLst>
                <c:ext xmlns:c15="http://schemas.microsoft.com/office/drawing/2012/chart" uri="{CE6537A1-D6FC-4f65-9D91-7224C49458BB}"/>
                <c:ext xmlns:c16="http://schemas.microsoft.com/office/drawing/2014/chart" uri="{C3380CC4-5D6E-409C-BE32-E72D297353CC}">
                  <c16:uniqueId val="{00000007-8D5E-458B-A4AC-12F2F89C8767}"/>
                </c:ext>
              </c:extLst>
            </c:dLbl>
            <c:dLbl>
              <c:idx val="4"/>
              <c:delete val="1"/>
              <c:extLst>
                <c:ext xmlns:c15="http://schemas.microsoft.com/office/drawing/2012/chart" uri="{CE6537A1-D6FC-4f65-9D91-7224C49458BB}"/>
                <c:ext xmlns:c16="http://schemas.microsoft.com/office/drawing/2014/chart" uri="{C3380CC4-5D6E-409C-BE32-E72D297353CC}">
                  <c16:uniqueId val="{00000008-8D5E-458B-A4AC-12F2F89C8767}"/>
                </c:ext>
              </c:extLst>
            </c:dLbl>
            <c:dLbl>
              <c:idx val="5"/>
              <c:delete val="1"/>
              <c:extLst>
                <c:ext xmlns:c15="http://schemas.microsoft.com/office/drawing/2012/chart" uri="{CE6537A1-D6FC-4f65-9D91-7224C49458BB}"/>
                <c:ext xmlns:c16="http://schemas.microsoft.com/office/drawing/2014/chart" uri="{C3380CC4-5D6E-409C-BE32-E72D297353CC}">
                  <c16:uniqueId val="{00000009-8D5E-458B-A4AC-12F2F89C8767}"/>
                </c:ext>
              </c:extLst>
            </c:dLbl>
            <c:dLbl>
              <c:idx val="6"/>
              <c:delete val="1"/>
              <c:extLst>
                <c:ext xmlns:c15="http://schemas.microsoft.com/office/drawing/2012/chart" uri="{CE6537A1-D6FC-4f65-9D91-7224C49458BB}"/>
                <c:ext xmlns:c16="http://schemas.microsoft.com/office/drawing/2014/chart" uri="{C3380CC4-5D6E-409C-BE32-E72D297353CC}">
                  <c16:uniqueId val="{0000000A-8D5E-458B-A4AC-12F2F89C8767}"/>
                </c:ext>
              </c:extLst>
            </c:dLbl>
            <c:dLbl>
              <c:idx val="7"/>
              <c:layout>
                <c:manualLayout>
                  <c:x val="0.27642908094334268"/>
                  <c:y val="-3.5766368619980997E-2"/>
                </c:manualLayout>
              </c:layout>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ru-RU"/>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5E-458B-A4AC-12F2F89C8767}"/>
                </c:ext>
              </c:extLst>
            </c:dLbl>
            <c:dLbl>
              <c:idx val="8"/>
              <c:delete val="1"/>
              <c:extLst>
                <c:ext xmlns:c15="http://schemas.microsoft.com/office/drawing/2012/chart" uri="{CE6537A1-D6FC-4f65-9D91-7224C49458BB}"/>
                <c:ext xmlns:c16="http://schemas.microsoft.com/office/drawing/2014/chart" uri="{C3380CC4-5D6E-409C-BE32-E72D297353CC}">
                  <c16:uniqueId val="{0000000C-8D5E-458B-A4AC-12F2F89C8767}"/>
                </c:ext>
              </c:extLst>
            </c:dLbl>
            <c:dLbl>
              <c:idx val="9"/>
              <c:delete val="1"/>
              <c:extLst>
                <c:ext xmlns:c15="http://schemas.microsoft.com/office/drawing/2012/chart" uri="{CE6537A1-D6FC-4f65-9D91-7224C49458BB}"/>
                <c:ext xmlns:c16="http://schemas.microsoft.com/office/drawing/2014/chart" uri="{C3380CC4-5D6E-409C-BE32-E72D297353CC}">
                  <c16:uniqueId val="{0000000D-8D5E-458B-A4AC-12F2F89C8767}"/>
                </c:ext>
              </c:extLst>
            </c:dLbl>
            <c:dLbl>
              <c:idx val="10"/>
              <c:delete val="1"/>
              <c:extLst>
                <c:ext xmlns:c15="http://schemas.microsoft.com/office/drawing/2012/chart" uri="{CE6537A1-D6FC-4f65-9D91-7224C49458BB}"/>
                <c:ext xmlns:c16="http://schemas.microsoft.com/office/drawing/2014/chart" uri="{C3380CC4-5D6E-409C-BE32-E72D297353CC}">
                  <c16:uniqueId val="{0000000E-8D5E-458B-A4AC-12F2F89C8767}"/>
                </c:ext>
              </c:extLst>
            </c:dLbl>
            <c:dLbl>
              <c:idx val="11"/>
              <c:delete val="1"/>
              <c:extLst>
                <c:ext xmlns:c15="http://schemas.microsoft.com/office/drawing/2012/chart" uri="{CE6537A1-D6FC-4f65-9D91-7224C49458BB}"/>
                <c:ext xmlns:c16="http://schemas.microsoft.com/office/drawing/2014/chart" uri="{C3380CC4-5D6E-409C-BE32-E72D297353CC}">
                  <c16:uniqueId val="{0000000F-8D5E-458B-A4AC-12F2F89C8767}"/>
                </c:ext>
              </c:extLst>
            </c:dLbl>
            <c:dLbl>
              <c:idx val="12"/>
              <c:delete val="1"/>
              <c:extLst>
                <c:ext xmlns:c15="http://schemas.microsoft.com/office/drawing/2012/chart" uri="{CE6537A1-D6FC-4f65-9D91-7224C49458BB}"/>
                <c:ext xmlns:c16="http://schemas.microsoft.com/office/drawing/2014/chart" uri="{C3380CC4-5D6E-409C-BE32-E72D297353CC}">
                  <c16:uniqueId val="{00000010-8D5E-458B-A4AC-12F2F89C87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'Затраты на гарантию'!$B$1:$O$1</c:f>
              <c:strCache>
                <c:ptCount val="14"/>
                <c:pt idx="0">
                  <c:v>За 2023 Год</c:v>
                </c:pt>
                <c:pt idx="1">
                  <c:v>Январь</c:v>
                </c:pt>
                <c:pt idx="2">
                  <c:v>Февраль</c:v>
                </c:pt>
                <c:pt idx="3">
                  <c:v>Март</c:v>
                </c:pt>
                <c:pt idx="4">
                  <c:v>Апрель</c:v>
                </c:pt>
                <c:pt idx="5">
                  <c:v>Май</c:v>
                </c:pt>
                <c:pt idx="6">
                  <c:v>Июнь</c:v>
                </c:pt>
                <c:pt idx="7">
                  <c:v>Июль</c:v>
                </c:pt>
                <c:pt idx="8">
                  <c:v>Август</c:v>
                </c:pt>
                <c:pt idx="9">
                  <c:v>Сентябрь</c:v>
                </c:pt>
                <c:pt idx="10">
                  <c:v>Октябрь</c:v>
                </c:pt>
                <c:pt idx="11">
                  <c:v>Ноябрь</c:v>
                </c:pt>
                <c:pt idx="12">
                  <c:v>Декабрь</c:v>
                </c:pt>
                <c:pt idx="13">
                  <c:v>За 2024 </c:v>
                </c:pt>
              </c:strCache>
            </c:strRef>
          </c:cat>
          <c:val>
            <c:numRef>
              <c:f>'Затраты на гарантию'!$B$5:$O$5</c:f>
              <c:numCache>
                <c:formatCode>General</c:formatCode>
                <c:ptCount val="14"/>
                <c:pt idx="1">
                  <c:v>120</c:v>
                </c:pt>
                <c:pt idx="2">
                  <c:v>120</c:v>
                </c:pt>
                <c:pt idx="3">
                  <c:v>120</c:v>
                </c:pt>
                <c:pt idx="4">
                  <c:v>120</c:v>
                </c:pt>
                <c:pt idx="5">
                  <c:v>120</c:v>
                </c:pt>
                <c:pt idx="6">
                  <c:v>120</c:v>
                </c:pt>
                <c:pt idx="7">
                  <c:v>120</c:v>
                </c:pt>
                <c:pt idx="8">
                  <c:v>120</c:v>
                </c:pt>
                <c:pt idx="9">
                  <c:v>120</c:v>
                </c:pt>
                <c:pt idx="10">
                  <c:v>120</c:v>
                </c:pt>
                <c:pt idx="11">
                  <c:v>120</c:v>
                </c:pt>
                <c:pt idx="12">
                  <c:v>120</c:v>
                </c:pt>
              </c:numCache>
            </c:numRef>
          </c:val>
          <c:smooth val="0"/>
          <c:extLst>
            <c:ext xmlns:c16="http://schemas.microsoft.com/office/drawing/2014/chart" uri="{C3380CC4-5D6E-409C-BE32-E72D297353CC}">
              <c16:uniqueId val="{00000011-8D5E-458B-A4AC-12F2F89C8767}"/>
            </c:ext>
          </c:extLst>
        </c:ser>
        <c:dLbls>
          <c:showLegendKey val="0"/>
          <c:showVal val="1"/>
          <c:showCatName val="0"/>
          <c:showSerName val="0"/>
          <c:showPercent val="0"/>
          <c:showBubbleSize val="0"/>
        </c:dLbls>
        <c:marker val="1"/>
        <c:smooth val="0"/>
        <c:axId val="320395808"/>
        <c:axId val="320396592"/>
      </c:lineChart>
      <c:catAx>
        <c:axId val="32039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ru-RU"/>
          </a:p>
        </c:txPr>
        <c:crossAx val="320396592"/>
        <c:crosses val="autoZero"/>
        <c:auto val="1"/>
        <c:lblAlgn val="ctr"/>
        <c:lblOffset val="100"/>
        <c:noMultiLvlLbl val="0"/>
      </c:catAx>
      <c:valAx>
        <c:axId val="320396592"/>
        <c:scaling>
          <c:orientation val="minMax"/>
        </c:scaling>
        <c:delete val="1"/>
        <c:axPos val="l"/>
        <c:numFmt formatCode="General" sourceLinked="1"/>
        <c:majorTickMark val="none"/>
        <c:minorTickMark val="none"/>
        <c:tickLblPos val="nextTo"/>
        <c:crossAx val="3203958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Cambria" panose="02040503050406030204" pitchFamily="18" charset="0"/>
          <a:ea typeface="Cambria" panose="02040503050406030204" pitchFamily="18" charset="0"/>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215"/>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sz="quarter" idx="1"/>
          </p:nvPr>
        </p:nvSpPr>
        <p:spPr>
          <a:xfrm>
            <a:off x="3856737" y="0"/>
            <a:ext cx="2950475" cy="498215"/>
          </a:xfrm>
          <a:prstGeom prst="rect">
            <a:avLst/>
          </a:prstGeom>
        </p:spPr>
        <p:txBody>
          <a:bodyPr vert="horz" lIns="91440" tIns="45720" rIns="91440" bIns="45720" rtlCol="0"/>
          <a:lstStyle>
            <a:lvl1pPr algn="r">
              <a:defRPr sz="1200"/>
            </a:lvl1pPr>
          </a:lstStyle>
          <a:p>
            <a:pPr rtl="0"/>
            <a:fld id="{03A64320-EEA9-420D-BE9A-A7C779DB146F}" type="datetime1">
              <a:rPr lang="ru-RU" smtClean="0"/>
              <a:t>01.02.2025</a:t>
            </a:fld>
            <a:endParaRPr lang="en-US" dirty="0"/>
          </a:p>
        </p:txBody>
      </p:sp>
      <p:sp>
        <p:nvSpPr>
          <p:cNvPr id="4" name="Нижний колонтитул 3"/>
          <p:cNvSpPr>
            <a:spLocks noGrp="1"/>
          </p:cNvSpPr>
          <p:nvPr>
            <p:ph type="ftr" sz="quarter" idx="2"/>
          </p:nvPr>
        </p:nvSpPr>
        <p:spPr>
          <a:xfrm>
            <a:off x="0" y="9431600"/>
            <a:ext cx="2950475" cy="498214"/>
          </a:xfrm>
          <a:prstGeom prst="rect">
            <a:avLst/>
          </a:prstGeom>
        </p:spPr>
        <p:txBody>
          <a:bodyPr vert="horz" lIns="91440" tIns="45720" rIns="91440" bIns="45720" rtlCol="0" anchor="b"/>
          <a:lstStyle>
            <a:lvl1pPr algn="l">
              <a:defRPr sz="1200"/>
            </a:lvl1pPr>
          </a:lstStyle>
          <a:p>
            <a:pPr rtl="0"/>
            <a:endParaRPr lang="en-US"/>
          </a:p>
        </p:txBody>
      </p:sp>
      <p:sp>
        <p:nvSpPr>
          <p:cNvPr id="5" name="Номер слайда 4"/>
          <p:cNvSpPr>
            <a:spLocks noGrp="1"/>
          </p:cNvSpPr>
          <p:nvPr>
            <p:ph type="sldNum" sz="quarter" idx="3"/>
          </p:nvPr>
        </p:nvSpPr>
        <p:spPr>
          <a:xfrm>
            <a:off x="3856737" y="9431600"/>
            <a:ext cx="2950475" cy="498214"/>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50475" cy="498215"/>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idx="1"/>
          </p:nvPr>
        </p:nvSpPr>
        <p:spPr>
          <a:xfrm>
            <a:off x="3856737" y="0"/>
            <a:ext cx="2950475" cy="498215"/>
          </a:xfrm>
          <a:prstGeom prst="rect">
            <a:avLst/>
          </a:prstGeom>
        </p:spPr>
        <p:txBody>
          <a:bodyPr vert="horz" lIns="91440" tIns="45720" rIns="91440" bIns="45720" rtlCol="0"/>
          <a:lstStyle>
            <a:lvl1pPr algn="r">
              <a:defRPr sz="1200"/>
            </a:lvl1pPr>
          </a:lstStyle>
          <a:p>
            <a:pPr rtl="0"/>
            <a:fld id="{47185F3F-B8FD-4ED8-B244-C0B88C7FA9C5}" type="datetime1">
              <a:rPr lang="ru-RU" smtClean="0"/>
              <a:t>01.02.2025</a:t>
            </a:fld>
            <a:endParaRPr lang="en-US"/>
          </a:p>
        </p:txBody>
      </p:sp>
      <p:sp>
        <p:nvSpPr>
          <p:cNvPr id="4" name="Образ слайда 3"/>
          <p:cNvSpPr>
            <a:spLocks noGrp="1" noRot="1" noChangeAspect="1"/>
          </p:cNvSpPr>
          <p:nvPr>
            <p:ph type="sldImg" idx="2"/>
          </p:nvPr>
        </p:nvSpPr>
        <p:spPr>
          <a:xfrm>
            <a:off x="427038" y="1241425"/>
            <a:ext cx="5954712" cy="3351213"/>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Заметки 4"/>
          <p:cNvSpPr>
            <a:spLocks noGrp="1"/>
          </p:cNvSpPr>
          <p:nvPr>
            <p:ph type="body" sz="quarter" idx="3"/>
          </p:nvPr>
        </p:nvSpPr>
        <p:spPr>
          <a:xfrm>
            <a:off x="680879" y="4778722"/>
            <a:ext cx="5447030" cy="3909864"/>
          </a:xfrm>
          <a:prstGeom prst="rect">
            <a:avLst/>
          </a:prstGeom>
        </p:spPr>
        <p:txBody>
          <a:bodyPr vert="horz" lIns="91440" tIns="45720" rIns="91440" bIns="45720" rtlCol="0"/>
          <a:lstStyle/>
          <a:p>
            <a:pPr lvl="0" rtl="0"/>
            <a:r>
              <a:rPr lang="ru"/>
              <a:t>Щелкните, чтобы изменить стили текста образца слайда</a:t>
            </a:r>
            <a:endParaRPr lang="en-US"/>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lang="en-US"/>
          </a:p>
        </p:txBody>
      </p:sp>
      <p:sp>
        <p:nvSpPr>
          <p:cNvPr id="6" name="Нижний колонтитул 5"/>
          <p:cNvSpPr>
            <a:spLocks noGrp="1"/>
          </p:cNvSpPr>
          <p:nvPr>
            <p:ph type="ftr" sz="quarter" idx="4"/>
          </p:nvPr>
        </p:nvSpPr>
        <p:spPr>
          <a:xfrm>
            <a:off x="0" y="9431600"/>
            <a:ext cx="2950475" cy="498214"/>
          </a:xfrm>
          <a:prstGeom prst="rect">
            <a:avLst/>
          </a:prstGeom>
        </p:spPr>
        <p:txBody>
          <a:bodyPr vert="horz" lIns="91440" tIns="45720" rIns="91440" bIns="45720" rtlCol="0" anchor="b"/>
          <a:lstStyle>
            <a:lvl1pPr algn="l">
              <a:defRPr sz="1200"/>
            </a:lvl1pPr>
          </a:lstStyle>
          <a:p>
            <a:pPr rtl="0"/>
            <a:endParaRPr lang="en-US"/>
          </a:p>
        </p:txBody>
      </p:sp>
      <p:sp>
        <p:nvSpPr>
          <p:cNvPr id="7" name="Номер слайда 6"/>
          <p:cNvSpPr>
            <a:spLocks noGrp="1"/>
          </p:cNvSpPr>
          <p:nvPr>
            <p:ph type="sldNum" sz="quarter" idx="5"/>
          </p:nvPr>
        </p:nvSpPr>
        <p:spPr>
          <a:xfrm>
            <a:off x="3856737" y="9431600"/>
            <a:ext cx="2950475" cy="498214"/>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5" name="Номер слайда 4"/>
          <p:cNvSpPr>
            <a:spLocks noGrp="1"/>
          </p:cNvSpPr>
          <p:nvPr>
            <p:ph type="sldNum" sz="quarter" idx="11"/>
          </p:nvPr>
        </p:nvSpPr>
        <p:spPr/>
        <p:txBody>
          <a:bodyPr/>
          <a:lstStyle/>
          <a:p>
            <a:pPr rtl="0"/>
            <a:fld id="{9C2B151B-D7D1-48E5-8230-5AADBC794F88}" type="slidenum">
              <a:rPr lang="en-US" smtClean="0"/>
              <a:t>1</a:t>
            </a:fld>
            <a:endParaRPr lang="en-US" dirty="0"/>
          </a:p>
        </p:txBody>
      </p:sp>
    </p:spTree>
    <p:extLst>
      <p:ext uri="{BB962C8B-B14F-4D97-AF65-F5344CB8AC3E}">
        <p14:creationId xmlns:p14="http://schemas.microsoft.com/office/powerpoint/2010/main" val="369110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5" name="Номер слайда 4"/>
          <p:cNvSpPr>
            <a:spLocks noGrp="1"/>
          </p:cNvSpPr>
          <p:nvPr>
            <p:ph type="sldNum" sz="quarter" idx="11"/>
          </p:nvPr>
        </p:nvSpPr>
        <p:spPr/>
        <p:txBody>
          <a:bodyPr/>
          <a:lstStyle/>
          <a:p>
            <a:pPr rtl="0"/>
            <a:fld id="{9C2B151B-D7D1-48E5-8230-5AADBC794F88}" type="slidenum">
              <a:rPr lang="en-US" smtClean="0"/>
              <a:t>2</a:t>
            </a:fld>
            <a:endParaRPr lang="en-US" dirty="0"/>
          </a:p>
        </p:txBody>
      </p:sp>
    </p:spTree>
    <p:extLst>
      <p:ext uri="{BB962C8B-B14F-4D97-AF65-F5344CB8AC3E}">
        <p14:creationId xmlns:p14="http://schemas.microsoft.com/office/powerpoint/2010/main" val="405084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ru-RU"/>
              <a:t>Образец заголовка</a:t>
            </a:r>
            <a:endParaRPr lang="en-US" dirty="0"/>
          </a:p>
        </p:txBody>
      </p:sp>
      <p:sp>
        <p:nvSpPr>
          <p:cNvPr id="3" name="Подзаголовок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cs typeface="FreesiaUPC" panose="020B0502040204020203" pitchFamily="34" charset="-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ru-RU"/>
              <a:t>Образец подзаголовка</a:t>
            </a:r>
            <a:endParaRPr lang="en-US" dirty="0"/>
          </a:p>
        </p:txBody>
      </p:sp>
      <p:cxnSp>
        <p:nvCxnSpPr>
          <p:cNvPr id="9" name="Прямая соединительная линия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Дата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E861633C-1691-4110-A85C-265A856A6D5D}" type="datetime1">
              <a:rPr lang="ru-RU" smtClean="0"/>
              <a:t>01.02.2025</a:t>
            </a:fld>
            <a:endParaRPr lang="en-US" dirty="0"/>
          </a:p>
        </p:txBody>
      </p:sp>
      <p:sp>
        <p:nvSpPr>
          <p:cNvPr id="5" name="Нижний колонтитул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Номер слайда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p:txBody>
          <a:bodyPr vert="eaVert" lIns="45720" tIns="0" rIns="45720" bIns="0"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B3740FCC-B281-4F9E-BC12-093ECCF4E0C0}" type="datetime1">
              <a:rPr lang="ru-RU" smtClean="0"/>
              <a:t>01.02.2025</a:t>
            </a:fld>
            <a:endParaRPr lang="en-US" dirty="0"/>
          </a:p>
        </p:txBody>
      </p:sp>
      <p:sp>
        <p:nvSpPr>
          <p:cNvPr id="8" name="Нижний колонтитул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Номер слайда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Вертикальный заголовок 1"/>
          <p:cNvSpPr>
            <a:spLocks noGrp="1"/>
          </p:cNvSpPr>
          <p:nvPr>
            <p:ph type="title" orient="vert"/>
          </p:nvPr>
        </p:nvSpPr>
        <p:spPr>
          <a:xfrm>
            <a:off x="8724900" y="412302"/>
            <a:ext cx="2628900" cy="5759898"/>
          </a:xfrm>
        </p:spPr>
        <p:txBody>
          <a:bodyPr vert="eaVert"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a:xfrm>
            <a:off x="838200" y="412302"/>
            <a:ext cx="7734300" cy="5759898"/>
          </a:xfrm>
        </p:spPr>
        <p:txBody>
          <a:bodyPr vert="eaVert" lIns="45720" tIns="0" rIns="45720" bIns="0"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9B7CDE3-029F-4258-9E78-82AC9349A6BB}" type="datetime1">
              <a:rPr lang="ru-RU" smtClean="0"/>
              <a:t>01.02.2025</a:t>
            </a:fld>
            <a:endParaRPr lang="en-US" dirty="0"/>
          </a:p>
        </p:txBody>
      </p:sp>
      <p:sp>
        <p:nvSpPr>
          <p:cNvPr id="8" name="Нижний колонтитул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Номер слайда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Объект 2"/>
          <p:cNvSpPr>
            <a:spLocks noGrp="1"/>
          </p:cNvSpPr>
          <p:nvPr>
            <p:ph idx="1"/>
          </p:nvPr>
        </p:nvSpPr>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5EEE1B79-6ADE-4E72-838C-FDC1A50683A3}" type="datetime1">
              <a:rPr lang="ru-RU" smtClean="0"/>
              <a:t>01.02.2025</a:t>
            </a:fld>
            <a:endParaRPr lang="en-US" dirty="0"/>
          </a:p>
        </p:txBody>
      </p:sp>
      <p:sp>
        <p:nvSpPr>
          <p:cNvPr id="8" name="Нижний колонтитул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Номер слайда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ru-RU"/>
              <a:t>Образец заголовка</a:t>
            </a:r>
            <a:endParaRPr lang="en-US" dirty="0"/>
          </a:p>
        </p:txBody>
      </p:sp>
      <p:sp>
        <p:nvSpPr>
          <p:cNvPr id="3" name="Текст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a:t>Образец текста</a:t>
            </a:r>
          </a:p>
        </p:txBody>
      </p:sp>
      <p:cxnSp>
        <p:nvCxnSpPr>
          <p:cNvPr id="9" name="Прямая соединительная линия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Дата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3B25987E-215F-4E3C-A8D9-51C6C58FB9B8}" type="datetime1">
              <a:rPr lang="ru-RU" smtClean="0"/>
              <a:t>01.02.2025</a:t>
            </a:fld>
            <a:endParaRPr lang="en-US" dirty="0"/>
          </a:p>
        </p:txBody>
      </p:sp>
      <p:sp>
        <p:nvSpPr>
          <p:cNvPr id="8" name="Нижний колонтитул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Номер слайда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097280" y="286603"/>
            <a:ext cx="10058400" cy="1450757"/>
          </a:xfrm>
        </p:spPr>
        <p:txBody>
          <a:bodyPr rtlCol="0"/>
          <a:lstStyle/>
          <a:p>
            <a:pPr rtl="0"/>
            <a:r>
              <a:rPr lang="ru-RU"/>
              <a:t>Образец заголовка</a:t>
            </a:r>
            <a:endParaRPr lang="en-US" dirty="0"/>
          </a:p>
        </p:txBody>
      </p:sp>
      <p:sp>
        <p:nvSpPr>
          <p:cNvPr id="3" name="Объект 2"/>
          <p:cNvSpPr>
            <a:spLocks noGrp="1"/>
          </p:cNvSpPr>
          <p:nvPr>
            <p:ph sz="half" idx="1"/>
          </p:nvPr>
        </p:nvSpPr>
        <p:spPr>
          <a:xfrm>
            <a:off x="1097280" y="2120900"/>
            <a:ext cx="4639736" cy="3748193"/>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Объект 3"/>
          <p:cNvSpPr>
            <a:spLocks noGrp="1"/>
          </p:cNvSpPr>
          <p:nvPr>
            <p:ph sz="half" idx="2"/>
          </p:nvPr>
        </p:nvSpPr>
        <p:spPr>
          <a:xfrm>
            <a:off x="6515944" y="2120900"/>
            <a:ext cx="4639736" cy="3748194"/>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2" name="Дата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D882DBB9-0740-4D97-8B4A-1C5FDFF11D71}" type="datetime1">
              <a:rPr lang="ru-RU" smtClean="0"/>
              <a:t>01.02.2025</a:t>
            </a:fld>
            <a:endParaRPr lang="en-US" dirty="0"/>
          </a:p>
        </p:txBody>
      </p:sp>
      <p:sp>
        <p:nvSpPr>
          <p:cNvPr id="9" name="Нижний колонтитул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Номер слайда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097280" y="286603"/>
            <a:ext cx="10058400" cy="1450757"/>
          </a:xfrm>
        </p:spPr>
        <p:txBody>
          <a:bodyPr rtlCol="0"/>
          <a:lstStyle/>
          <a:p>
            <a:pPr rtl="0"/>
            <a:r>
              <a:rPr lang="ru-RU"/>
              <a:t>Образец заголовка</a:t>
            </a:r>
            <a:endParaRPr lang="en-US" dirty="0"/>
          </a:p>
        </p:txBody>
      </p:sp>
      <p:sp>
        <p:nvSpPr>
          <p:cNvPr id="3" name="Текст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4" name="Объект 3"/>
          <p:cNvSpPr>
            <a:spLocks noGrp="1"/>
          </p:cNvSpPr>
          <p:nvPr>
            <p:ph sz="half" idx="2"/>
          </p:nvPr>
        </p:nvSpPr>
        <p:spPr>
          <a:xfrm>
            <a:off x="1097280" y="2958274"/>
            <a:ext cx="4639736" cy="2910821"/>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5" name="Текст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6" name="Объект 5"/>
          <p:cNvSpPr>
            <a:spLocks noGrp="1"/>
          </p:cNvSpPr>
          <p:nvPr>
            <p:ph sz="quarter" idx="4"/>
          </p:nvPr>
        </p:nvSpPr>
        <p:spPr>
          <a:xfrm>
            <a:off x="6515944" y="2958273"/>
            <a:ext cx="4639736" cy="2910821"/>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2" name="Дата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303F3B27-811F-4413-8159-ECF35E8A680E}" type="datetime1">
              <a:rPr lang="ru-RU" smtClean="0"/>
              <a:t>01.02.2025</a:t>
            </a:fld>
            <a:endParaRPr lang="en-US" dirty="0"/>
          </a:p>
        </p:txBody>
      </p:sp>
      <p:sp>
        <p:nvSpPr>
          <p:cNvPr id="11" name="Нижний колонтитул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Номер слайда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6" name="Дата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751F79E2-69F0-4404-8C86-E68654221A9A}" type="datetime1">
              <a:rPr lang="ru-RU" smtClean="0"/>
              <a:t>01.02.2025</a:t>
            </a:fld>
            <a:endParaRPr lang="en-US" dirty="0"/>
          </a:p>
        </p:txBody>
      </p:sp>
      <p:sp>
        <p:nvSpPr>
          <p:cNvPr id="7" name="Нижний колонтитул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Номер слайда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Дата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B5FEAD39-1F1C-4EDA-8380-27AB557D0F86}" type="datetime1">
              <a:rPr lang="ru-RU" smtClean="0"/>
              <a:t>01.02.2025</a:t>
            </a:fld>
            <a:endParaRPr lang="en-US" dirty="0"/>
          </a:p>
        </p:txBody>
      </p:sp>
      <p:sp>
        <p:nvSpPr>
          <p:cNvPr id="3" name="Нижний колонтитул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Номер слайда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ru-RU"/>
              <a:t>Образец заголовка</a:t>
            </a:r>
            <a:endParaRPr lang="en-US" dirty="0"/>
          </a:p>
        </p:txBody>
      </p:sp>
      <p:sp>
        <p:nvSpPr>
          <p:cNvPr id="3" name="Объект 2"/>
          <p:cNvSpPr>
            <a:spLocks noGrp="1"/>
          </p:cNvSpPr>
          <p:nvPr>
            <p:ph idx="1"/>
          </p:nvPr>
        </p:nvSpPr>
        <p:spPr>
          <a:xfrm>
            <a:off x="5458984" y="812799"/>
            <a:ext cx="5928344" cy="5294757"/>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Текст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5" name="Дата 4"/>
          <p:cNvSpPr>
            <a:spLocks noGrp="1"/>
          </p:cNvSpPr>
          <p:nvPr>
            <p:ph type="dt" sz="half" idx="10"/>
          </p:nvPr>
        </p:nvSpPr>
        <p:spPr>
          <a:xfrm>
            <a:off x="643464" y="6446520"/>
            <a:ext cx="3517568" cy="365125"/>
          </a:xfrm>
        </p:spPr>
        <p:txBody>
          <a:bodyPr rtlCol="0"/>
          <a:lstStyle>
            <a:lvl1pPr algn="l">
              <a:defRPr/>
            </a:lvl1pPr>
          </a:lstStyle>
          <a:p>
            <a:pPr rtl="0"/>
            <a:fld id="{2FBEA320-419A-4DC4-9F5B-91F478AD7298}" type="datetime1">
              <a:rPr lang="ru-RU" smtClean="0"/>
              <a:t>01.02.2025</a:t>
            </a:fld>
            <a:endParaRPr lang="en-US" dirty="0"/>
          </a:p>
        </p:txBody>
      </p:sp>
      <p:sp>
        <p:nvSpPr>
          <p:cNvPr id="6" name="Нижний колонтитул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Номер слайда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Рисунок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a:t>Вставка рисунка</a:t>
            </a:r>
            <a:endParaRPr lang="en-US" dirty="0"/>
          </a:p>
        </p:txBody>
      </p:sp>
      <p:sp>
        <p:nvSpPr>
          <p:cNvPr id="2" name="Заголовок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ru-RU"/>
              <a:t>Образец заголовка</a:t>
            </a:r>
            <a:endParaRPr lang="en-US" dirty="0"/>
          </a:p>
        </p:txBody>
      </p:sp>
      <p:sp>
        <p:nvSpPr>
          <p:cNvPr id="4" name="Текст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5" name="Дата 4"/>
          <p:cNvSpPr>
            <a:spLocks noGrp="1"/>
          </p:cNvSpPr>
          <p:nvPr>
            <p:ph type="dt" sz="half" idx="10"/>
          </p:nvPr>
        </p:nvSpPr>
        <p:spPr/>
        <p:txBody>
          <a:bodyPr rtlCol="0"/>
          <a:lstStyle>
            <a:lvl1pPr>
              <a:defRPr/>
            </a:lvl1pPr>
          </a:lstStyle>
          <a:p>
            <a:pPr rtl="0"/>
            <a:fld id="{7BD1A4D1-9CAC-4787-9914-69F55C6FF5AD}" type="datetime1">
              <a:rPr lang="ru-RU" smtClean="0"/>
              <a:t>01.02.2025</a:t>
            </a:fld>
            <a:endParaRPr lang="en-US" dirty="0"/>
          </a:p>
        </p:txBody>
      </p:sp>
      <p:sp>
        <p:nvSpPr>
          <p:cNvPr id="6" name="Нижний колонтитул 5"/>
          <p:cNvSpPr>
            <a:spLocks noGrp="1"/>
          </p:cNvSpPr>
          <p:nvPr>
            <p:ph type="ftr" sz="quarter" idx="11"/>
          </p:nvPr>
        </p:nvSpPr>
        <p:spPr>
          <a:xfrm>
            <a:off x="1097279" y="6446838"/>
            <a:ext cx="6818262" cy="365125"/>
          </a:xfrm>
        </p:spPr>
        <p:txBody>
          <a:bodyPr rtlCol="0"/>
          <a:lstStyle/>
          <a:p>
            <a:pPr algn="l" rtl="0"/>
            <a:endParaRPr lang="en-US" dirty="0"/>
          </a:p>
        </p:txBody>
      </p:sp>
      <p:sp>
        <p:nvSpPr>
          <p:cNvPr id="7" name="Номер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ru" dirty="0"/>
              <a:t>Стиль образца заголовка</a:t>
            </a:r>
            <a:endParaRPr lang="en-US" dirty="0"/>
          </a:p>
        </p:txBody>
      </p:sp>
      <p:sp>
        <p:nvSpPr>
          <p:cNvPr id="3" name="Текст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ru" dirty="0"/>
              <a:t>Щелкните, чтобы изменить стили текста образца слайда</a:t>
            </a:r>
          </a:p>
          <a:p>
            <a:pPr lvl="1" rtl="0"/>
            <a:r>
              <a:rPr lang="ru" dirty="0"/>
              <a:t>Второй уровень</a:t>
            </a:r>
          </a:p>
          <a:p>
            <a:pPr lvl="2" rtl="0"/>
            <a:r>
              <a:rPr lang="ru" dirty="0"/>
              <a:t>Третий уровень</a:t>
            </a:r>
          </a:p>
          <a:p>
            <a:pPr lvl="3" rtl="0"/>
            <a:r>
              <a:rPr lang="ru" dirty="0"/>
              <a:t>Четвертый уровень</a:t>
            </a:r>
          </a:p>
          <a:p>
            <a:pPr lvl="4" rtl="0"/>
            <a:r>
              <a:rPr lang="ru" dirty="0"/>
              <a:t>Пятый уровень</a:t>
            </a:r>
            <a:endParaRPr lang="en-US" dirty="0"/>
          </a:p>
        </p:txBody>
      </p:sp>
      <p:sp>
        <p:nvSpPr>
          <p:cNvPr id="4" name="Дата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latin typeface="+mn-lt"/>
                <a:cs typeface="Calibri" panose="020F0502020204030204" pitchFamily="34" charset="0"/>
              </a:defRPr>
            </a:lvl1pPr>
          </a:lstStyle>
          <a:p>
            <a:fld id="{DD81D8AF-5E91-4FD6-B477-69A910677B00}" type="datetime1">
              <a:rPr lang="ru-RU" smtClean="0"/>
              <a:t>01.02.2025</a:t>
            </a:fld>
            <a:endParaRPr lang="en-US" dirty="0"/>
          </a:p>
        </p:txBody>
      </p:sp>
      <p:sp>
        <p:nvSpPr>
          <p:cNvPr id="5" name="Нижний колонтитул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latin typeface="+mn-lt"/>
                <a:cs typeface="Calibri" panose="020F0502020204030204" pitchFamily="34" charset="0"/>
              </a:defRPr>
            </a:lvl1pPr>
          </a:lstStyle>
          <a:p>
            <a:endParaRPr lang="en-US" dirty="0"/>
          </a:p>
        </p:txBody>
      </p:sp>
      <p:sp>
        <p:nvSpPr>
          <p:cNvPr id="6" name="Номер слайда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latin typeface="+mn-lt"/>
                <a:cs typeface="Calibri" panose="020F0502020204030204" pitchFamily="34" charset="0"/>
              </a:defRPr>
            </a:lvl1pPr>
          </a:lstStyle>
          <a:p>
            <a:fld id="{3A98EE3D-8CD1-4C3F-BD1C-C98C9596463C}" type="slidenum">
              <a:rPr lang="en-US" smtClean="0"/>
              <a:pPr/>
              <a:t>‹#›</a:t>
            </a:fld>
            <a:endParaRPr lang="en-US" dirty="0"/>
          </a:p>
        </p:txBody>
      </p:sp>
      <p:cxnSp>
        <p:nvCxnSpPr>
          <p:cNvPr id="10" name="Прямая соединительная линия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2" name="Прямоугольник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 name="Рисунок 4" descr="Изображение здания, места для сидения, скамейки, вид сбоку&#10;&#10;Автоматически созданное описание">
            <a:extLst>
              <a:ext uri="{FF2B5EF4-FFF2-40B4-BE49-F238E27FC236}">
                <a16:creationId xmlns:a16="http://schemas.microsoft.com/office/drawing/2014/main" id="{282CF6DD-7FE8-4063-9551-1B7BBCE92A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3708401" cy="6857999"/>
          </a:xfrm>
          <a:prstGeom prst="rect">
            <a:avLst/>
          </a:prstGeom>
        </p:spPr>
      </p:pic>
      <p:cxnSp>
        <p:nvCxnSpPr>
          <p:cNvPr id="24" name="Прямая соединительная линия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Заголовок 5">
            <a:extLst>
              <a:ext uri="{FF2B5EF4-FFF2-40B4-BE49-F238E27FC236}">
                <a16:creationId xmlns:a16="http://schemas.microsoft.com/office/drawing/2014/main" id="{E25E6F19-DCDC-3185-7FB3-C72A4C9DB4D6}"/>
              </a:ext>
            </a:extLst>
          </p:cNvPr>
          <p:cNvSpPr>
            <a:spLocks noGrp="1"/>
          </p:cNvSpPr>
          <p:nvPr>
            <p:ph type="ctrTitle"/>
          </p:nvPr>
        </p:nvSpPr>
        <p:spPr>
          <a:xfrm>
            <a:off x="4236720" y="758952"/>
            <a:ext cx="7721600" cy="2502404"/>
          </a:xfrm>
        </p:spPr>
        <p:txBody>
          <a:bodyPr>
            <a:normAutofit/>
          </a:bodyPr>
          <a:lstStyle/>
          <a:p>
            <a:pPr indent="270509" algn="ctr" defTabSz="449580">
              <a:defRPr sz="3300" b="1">
                <a:solidFill>
                  <a:srgbClr val="000000"/>
                </a:solidFill>
              </a:defRPr>
            </a:pPr>
            <a:br>
              <a:rPr lang="ru-RU" sz="1600" dirty="0">
                <a:solidFill>
                  <a:schemeClr val="accent1">
                    <a:lumMod val="50000"/>
                  </a:schemeClr>
                </a:solidFill>
                <a:latin typeface="Arial" panose="020B0604020202020204" pitchFamily="34" charset="0"/>
                <a:cs typeface="Arial" panose="020B0604020202020204" pitchFamily="34" charset="0"/>
              </a:rPr>
            </a:br>
            <a:br>
              <a:rPr lang="ru-RU" sz="1600" dirty="0">
                <a:solidFill>
                  <a:schemeClr val="accent1">
                    <a:lumMod val="50000"/>
                  </a:schemeClr>
                </a:solidFill>
                <a:latin typeface="Arial" panose="020B0604020202020204" pitchFamily="34" charset="0"/>
                <a:cs typeface="Arial" panose="020B0604020202020204" pitchFamily="34" charset="0"/>
              </a:rPr>
            </a:br>
            <a:br>
              <a:rPr lang="ru-RU" sz="1600" dirty="0">
                <a:solidFill>
                  <a:schemeClr val="accent1">
                    <a:lumMod val="50000"/>
                  </a:schemeClr>
                </a:solidFill>
                <a:latin typeface="Arial" panose="020B0604020202020204" pitchFamily="34" charset="0"/>
                <a:cs typeface="Arial" panose="020B0604020202020204" pitchFamily="34" charset="0"/>
              </a:rPr>
            </a:br>
            <a:r>
              <a:rPr lang="ru-RU" sz="1600" dirty="0">
                <a:solidFill>
                  <a:schemeClr val="accent1">
                    <a:lumMod val="50000"/>
                  </a:schemeClr>
                </a:solidFill>
                <a:latin typeface="Arial" panose="020B0604020202020204" pitchFamily="34" charset="0"/>
                <a:cs typeface="Arial" panose="020B0604020202020204" pitchFamily="34" charset="0"/>
              </a:rPr>
              <a:t>Институт развития компетенций</a:t>
            </a:r>
            <a:br>
              <a:rPr lang="ru-RU" sz="1600" dirty="0">
                <a:solidFill>
                  <a:schemeClr val="accent1">
                    <a:lumMod val="50000"/>
                  </a:schemeClr>
                </a:solidFill>
                <a:latin typeface="Arial" panose="020B0604020202020204" pitchFamily="34" charset="0"/>
                <a:cs typeface="Arial" panose="020B0604020202020204" pitchFamily="34" charset="0"/>
              </a:rPr>
            </a:br>
            <a:br>
              <a:rPr lang="ru-RU" sz="1600" dirty="0">
                <a:solidFill>
                  <a:schemeClr val="accent1">
                    <a:lumMod val="50000"/>
                  </a:schemeClr>
                </a:solidFill>
                <a:latin typeface="Arial" panose="020B0604020202020204" pitchFamily="34" charset="0"/>
                <a:cs typeface="Arial" panose="020B0604020202020204" pitchFamily="34" charset="0"/>
              </a:rPr>
            </a:br>
            <a:r>
              <a:rPr lang="ru-RU" sz="1600" dirty="0">
                <a:solidFill>
                  <a:schemeClr val="accent1">
                    <a:lumMod val="50000"/>
                  </a:schemeClr>
                </a:solidFill>
                <a:latin typeface="Arial" panose="020B0604020202020204" pitchFamily="34" charset="0"/>
                <a:cs typeface="Arial" panose="020B0604020202020204" pitchFamily="34" charset="0"/>
              </a:rPr>
              <a:t>Кафедра материаловедения, товароведения, стандартизации и метрологии</a:t>
            </a:r>
            <a:br>
              <a:rPr lang="ru-RU" sz="8000" b="1" dirty="0">
                <a:solidFill>
                  <a:srgbClr val="000000"/>
                </a:solidFill>
                <a:latin typeface="Times New Roman" pitchFamily="18" charset="0"/>
                <a:cs typeface="Times New Roman" pitchFamily="18" charset="0"/>
              </a:rPr>
            </a:br>
            <a:endParaRPr lang="ru-RU" dirty="0"/>
          </a:p>
        </p:txBody>
      </p:sp>
      <p:sp>
        <p:nvSpPr>
          <p:cNvPr id="8" name="Подзаголовок 7">
            <a:extLst>
              <a:ext uri="{FF2B5EF4-FFF2-40B4-BE49-F238E27FC236}">
                <a16:creationId xmlns:a16="http://schemas.microsoft.com/office/drawing/2014/main" id="{9E563C61-26CA-5F54-B359-DB0CC562E803}"/>
              </a:ext>
            </a:extLst>
          </p:cNvPr>
          <p:cNvSpPr>
            <a:spLocks noGrp="1"/>
          </p:cNvSpPr>
          <p:nvPr>
            <p:ph type="subTitle" idx="1"/>
          </p:nvPr>
        </p:nvSpPr>
        <p:spPr>
          <a:xfrm>
            <a:off x="3956858" y="3025145"/>
            <a:ext cx="7689273" cy="1289160"/>
          </a:xfrm>
        </p:spPr>
        <p:txBody>
          <a:bodyPr>
            <a:normAutofit fontScale="25000" lnSpcReduction="20000"/>
          </a:bodyPr>
          <a:lstStyle/>
          <a:p>
            <a:pPr algn="ctr"/>
            <a:r>
              <a:rPr lang="ru-RU" sz="5600" b="1" dirty="0">
                <a:latin typeface="Arial" panose="020B0604020202020204" pitchFamily="34" charset="0"/>
                <a:cs typeface="Arial" panose="020B0604020202020204" pitchFamily="34" charset="0"/>
              </a:rPr>
              <a:t>ПРОЕКТ на тему:</a:t>
            </a:r>
          </a:p>
          <a:p>
            <a:pPr algn="ctr"/>
            <a:r>
              <a:rPr lang="ru-RU" sz="5600" dirty="0">
                <a:latin typeface="Arial" panose="020B0604020202020204" pitchFamily="34" charset="0"/>
                <a:cs typeface="Arial" panose="020B0604020202020204" pitchFamily="34" charset="0"/>
              </a:rPr>
              <a:t>«</a:t>
            </a:r>
            <a:r>
              <a:rPr lang="ru-RU" sz="5600" dirty="0"/>
              <a:t>оценка функционирования системы менеджмента </a:t>
            </a:r>
          </a:p>
          <a:p>
            <a:pPr algn="ctr"/>
            <a:r>
              <a:rPr lang="ru-RU" sz="5600" dirty="0"/>
              <a:t>качества на Предприятии ООО «ИМЗ АВТОКРАН», г. Иваново</a:t>
            </a:r>
            <a:r>
              <a:rPr lang="ru-RU" sz="5600" dirty="0">
                <a:latin typeface="Arial" panose="020B0604020202020204" pitchFamily="34" charset="0"/>
                <a:cs typeface="Arial" panose="020B0604020202020204" pitchFamily="34" charset="0"/>
              </a:rPr>
              <a:t>»</a:t>
            </a:r>
          </a:p>
          <a:p>
            <a:pPr algn="ctr"/>
            <a:endParaRPr lang="ru-RU" dirty="0"/>
          </a:p>
        </p:txBody>
      </p:sp>
      <p:sp>
        <p:nvSpPr>
          <p:cNvPr id="9" name="Заголовок 1">
            <a:extLst>
              <a:ext uri="{FF2B5EF4-FFF2-40B4-BE49-F238E27FC236}">
                <a16:creationId xmlns:a16="http://schemas.microsoft.com/office/drawing/2014/main" id="{BC58231E-90BC-045D-870E-9C81E95E4941}"/>
              </a:ext>
            </a:extLst>
          </p:cNvPr>
          <p:cNvSpPr txBox="1">
            <a:spLocks/>
          </p:cNvSpPr>
          <p:nvPr/>
        </p:nvSpPr>
        <p:spPr>
          <a:xfrm>
            <a:off x="4928144" y="324296"/>
            <a:ext cx="6210911" cy="1763608"/>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pPr indent="270509" algn="ctr" defTabSz="449580">
              <a:defRPr sz="3300">
                <a:solidFill>
                  <a:srgbClr val="000000"/>
                </a:solidFill>
              </a:defRPr>
            </a:pPr>
            <a:r>
              <a:rPr lang="ru-RU" sz="2000" dirty="0">
                <a:solidFill>
                  <a:schemeClr val="accent1">
                    <a:lumMod val="50000"/>
                  </a:schemeClr>
                </a:solidFill>
                <a:latin typeface="Times New Roman" pitchFamily="18" charset="0"/>
                <a:cs typeface="Times New Roman" pitchFamily="18" charset="0"/>
              </a:rPr>
              <a:t>Федеральное государственное бюджетное образовательное учреждение высшего образования</a:t>
            </a:r>
            <a:br>
              <a:rPr lang="ru-RU" sz="2000" dirty="0">
                <a:solidFill>
                  <a:schemeClr val="accent1">
                    <a:lumMod val="50000"/>
                  </a:schemeClr>
                </a:solidFill>
                <a:latin typeface="Times New Roman" pitchFamily="18" charset="0"/>
                <a:cs typeface="Times New Roman" pitchFamily="18" charset="0"/>
              </a:rPr>
            </a:br>
            <a:r>
              <a:rPr lang="ru-RU" sz="2000" dirty="0">
                <a:solidFill>
                  <a:schemeClr val="accent1">
                    <a:lumMod val="50000"/>
                  </a:schemeClr>
                </a:solidFill>
                <a:latin typeface="Times New Roman" pitchFamily="18" charset="0"/>
                <a:cs typeface="Times New Roman" pitchFamily="18" charset="0"/>
              </a:rPr>
              <a:t>«Ивановский государственный политехнический университет»</a:t>
            </a:r>
            <a:br>
              <a:rPr lang="ru-RU" sz="1600" dirty="0">
                <a:solidFill>
                  <a:srgbClr val="000000"/>
                </a:solidFill>
                <a:latin typeface="Times New Roman" pitchFamily="18" charset="0"/>
                <a:cs typeface="Times New Roman" pitchFamily="18" charset="0"/>
              </a:rPr>
            </a:br>
            <a:br>
              <a:rPr lang="ru-RU" sz="4400" dirty="0">
                <a:solidFill>
                  <a:srgbClr val="000000"/>
                </a:solidFill>
                <a:cs typeface="Times New Roman" panose="02020603050405020304" pitchFamily="18" charset="0"/>
              </a:rPr>
            </a:br>
            <a:endParaRPr lang="ru-RU" sz="3300" dirty="0">
              <a:solidFill>
                <a:srgbClr val="000000"/>
              </a:solidFill>
            </a:endParaRPr>
          </a:p>
        </p:txBody>
      </p:sp>
      <p:pic>
        <p:nvPicPr>
          <p:cNvPr id="10" name="Изображение" descr="Изображение">
            <a:extLst>
              <a:ext uri="{FF2B5EF4-FFF2-40B4-BE49-F238E27FC236}">
                <a16:creationId xmlns:a16="http://schemas.microsoft.com/office/drawing/2014/main" id="{E4E844F6-F678-7C37-4918-91B280EBB692}"/>
              </a:ext>
            </a:extLst>
          </p:cNvPr>
          <p:cNvPicPr>
            <a:picLocks noChangeAspect="1"/>
          </p:cNvPicPr>
          <p:nvPr/>
        </p:nvPicPr>
        <p:blipFill>
          <a:blip r:embed="rId4" cstate="print"/>
          <a:stretch>
            <a:fillRect/>
          </a:stretch>
        </p:blipFill>
        <p:spPr>
          <a:xfrm>
            <a:off x="6825712" y="1229660"/>
            <a:ext cx="1872208" cy="858244"/>
          </a:xfrm>
          <a:prstGeom prst="rect">
            <a:avLst/>
          </a:prstGeom>
          <a:ln w="12700">
            <a:miter lim="400000"/>
          </a:ln>
        </p:spPr>
      </p:pic>
      <p:sp>
        <p:nvSpPr>
          <p:cNvPr id="11" name="TextBox 10">
            <a:extLst>
              <a:ext uri="{FF2B5EF4-FFF2-40B4-BE49-F238E27FC236}">
                <a16:creationId xmlns:a16="http://schemas.microsoft.com/office/drawing/2014/main" id="{7211AC0B-C87D-FB92-9239-D4AE48E31BA6}"/>
              </a:ext>
            </a:extLst>
          </p:cNvPr>
          <p:cNvSpPr txBox="1"/>
          <p:nvPr/>
        </p:nvSpPr>
        <p:spPr>
          <a:xfrm>
            <a:off x="4695252" y="4878174"/>
            <a:ext cx="6804536" cy="1323439"/>
          </a:xfrm>
          <a:prstGeom prst="rect">
            <a:avLst/>
          </a:prstGeom>
          <a:noFill/>
        </p:spPr>
        <p:txBody>
          <a:bodyPr wrap="square" rtlCol="0">
            <a:spAutoFit/>
          </a:bodyPr>
          <a:lstStyle/>
          <a:p>
            <a:pPr algn="r"/>
            <a:r>
              <a:rPr lang="ru-RU" sz="1600" dirty="0">
                <a:latin typeface="Arial" panose="020B0604020202020204" pitchFamily="34" charset="0"/>
                <a:cs typeface="Arial" panose="020B0604020202020204" pitchFamily="34" charset="0"/>
              </a:rPr>
              <a:t>Выполнил: студент группы мУКз-31</a:t>
            </a:r>
          </a:p>
          <a:p>
            <a:pPr algn="r"/>
            <a:r>
              <a:rPr lang="ru-RU" sz="1600" dirty="0">
                <a:latin typeface="Arial" panose="020B0604020202020204" pitchFamily="34" charset="0"/>
                <a:cs typeface="Arial" panose="020B0604020202020204" pitchFamily="34" charset="0"/>
              </a:rPr>
              <a:t>Коляганов Вячеслав Анатольевич</a:t>
            </a:r>
          </a:p>
          <a:p>
            <a:pPr algn="r"/>
            <a:endParaRPr lang="ru-RU" sz="1600" dirty="0">
              <a:latin typeface="Arial" panose="020B0604020202020204" pitchFamily="34" charset="0"/>
              <a:cs typeface="Arial" panose="020B0604020202020204" pitchFamily="34" charset="0"/>
            </a:endParaRPr>
          </a:p>
          <a:p>
            <a:pPr algn="r"/>
            <a:r>
              <a:rPr lang="ru-RU" sz="1600" dirty="0">
                <a:latin typeface="Arial" panose="020B0604020202020204" pitchFamily="34" charset="0"/>
                <a:cs typeface="Arial" panose="020B0604020202020204" pitchFamily="34" charset="0"/>
              </a:rPr>
              <a:t>Научный руководитель: профессор кафедры МТСМ</a:t>
            </a:r>
          </a:p>
          <a:p>
            <a:pPr algn="r"/>
            <a:r>
              <a:rPr lang="ru-RU" sz="1600" dirty="0">
                <a:latin typeface="Arial" panose="020B0604020202020204" pitchFamily="34" charset="0"/>
                <a:cs typeface="Arial" panose="020B0604020202020204" pitchFamily="34" charset="0"/>
              </a:rPr>
              <a:t>Грузинцева Наталья Александровна</a:t>
            </a: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669433" y="3095290"/>
            <a:ext cx="4132562" cy="2566399"/>
          </a:xfrm>
          <a:prstGeom prst="rect">
            <a:avLst/>
          </a:prstGeom>
        </p:spPr>
      </p:pic>
      <p:sp>
        <p:nvSpPr>
          <p:cNvPr id="11" name="Rectangle 7">
            <a:extLst>
              <a:ext uri="{FF2B5EF4-FFF2-40B4-BE49-F238E27FC236}">
                <a16:creationId xmlns:a16="http://schemas.microsoft.com/office/drawing/2014/main" id="{0BFB2024-70FF-D390-FE97-1448E23EA91F}"/>
              </a:ext>
            </a:extLst>
          </p:cNvPr>
          <p:cNvSpPr>
            <a:spLocks noChangeArrowheads="1"/>
          </p:cNvSpPr>
          <p:nvPr/>
        </p:nvSpPr>
        <p:spPr bwMode="auto">
          <a:xfrm>
            <a:off x="3154363" y="479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TextBox 4">
            <a:extLst>
              <a:ext uri="{FF2B5EF4-FFF2-40B4-BE49-F238E27FC236}">
                <a16:creationId xmlns:a16="http://schemas.microsoft.com/office/drawing/2014/main" id="{61068DD3-DB4A-81FE-5867-56F223111973}"/>
              </a:ext>
            </a:extLst>
          </p:cNvPr>
          <p:cNvSpPr txBox="1"/>
          <p:nvPr/>
        </p:nvSpPr>
        <p:spPr>
          <a:xfrm>
            <a:off x="508187" y="528320"/>
            <a:ext cx="11175626" cy="5293757"/>
          </a:xfrm>
          <a:prstGeom prst="rect">
            <a:avLst/>
          </a:prstGeom>
          <a:noFill/>
        </p:spPr>
        <p:txBody>
          <a:bodyPr wrap="square">
            <a:spAutoFit/>
          </a:bodyPr>
          <a:lstStyle/>
          <a:p>
            <a:pPr algn="just">
              <a:spcAft>
                <a:spcPts val="0"/>
              </a:spcAft>
            </a:pPr>
            <a:r>
              <a:rPr lang="ru-RU" sz="1400" b="1" dirty="0">
                <a:solidFill>
                  <a:schemeClr val="accent1">
                    <a:lumMod val="50000"/>
                  </a:schemeClr>
                </a:solidFill>
                <a:latin typeface="Arial" panose="020B0604020202020204" pitchFamily="34" charset="0"/>
                <a:cs typeface="Arial" panose="020B0604020202020204" pitchFamily="34" charset="0"/>
              </a:rPr>
              <a:t>1-й уровень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Высшее руководство - Совет по качеству ООО «ИМЗ АВТОКРАН», в состав которого входят: управляющий директор, являющийся  председателем Совета по качеству Функции  заместителя председателя Совета по качеству в структуре ООО «ИМЗ АВТОКРАН» возложены на директора по качеству – начальника ОТК. Также  в Совет по качеству входят зам. управляющего директора по производству – начальник производства, зам. управляющего директора по экономике,,  зам. управляющего директора по закупкам. </a:t>
            </a:r>
            <a:r>
              <a:rPr lang="ru-RU" sz="1400" b="1" dirty="0">
                <a:solidFill>
                  <a:schemeClr val="accent1">
                    <a:lumMod val="50000"/>
                  </a:schemeClr>
                </a:solidFill>
                <a:latin typeface="Arial" panose="020B0604020202020204" pitchFamily="34" charset="0"/>
                <a:cs typeface="Arial" panose="020B0604020202020204" pitchFamily="34" charset="0"/>
              </a:rPr>
              <a:t>Функции</a:t>
            </a:r>
            <a:r>
              <a:rPr lang="ru-RU" sz="1400" dirty="0">
                <a:solidFill>
                  <a:schemeClr val="accent1">
                    <a:lumMod val="50000"/>
                  </a:schemeClr>
                </a:solidFill>
                <a:latin typeface="Arial" panose="020B0604020202020204" pitchFamily="34" charset="0"/>
                <a:cs typeface="Arial" panose="020B0604020202020204" pitchFamily="34" charset="0"/>
              </a:rPr>
              <a:t>:</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разработка стратегического плана, основанного на видении перспектив развития ООО «ИМЗ АВТОКРАН»</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обеспечение понимания персоналом  обязанностей в отношении качества;</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формирование политики и целей в области качества;</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продвижение управления процессами на ООО «ИМЗ АВТОКРАН»;</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выявление возможностей для совершенствования и определение их приоритетов;</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оценка функционирования процессов СМК;</a:t>
            </a:r>
          </a:p>
          <a:p>
            <a:pPr marL="285750" indent="-285750" algn="just">
              <a:spcAft>
                <a:spcPts val="0"/>
              </a:spcAft>
              <a:buFontTx/>
              <a:buChar char="-"/>
            </a:pPr>
            <a:r>
              <a:rPr lang="ru-RU" sz="1400" dirty="0">
                <a:solidFill>
                  <a:schemeClr val="accent1">
                    <a:lumMod val="50000"/>
                  </a:schemeClr>
                </a:solidFill>
                <a:latin typeface="Arial" panose="020B0604020202020204" pitchFamily="34" charset="0"/>
                <a:cs typeface="Arial" panose="020B0604020202020204" pitchFamily="34" charset="0"/>
              </a:rPr>
              <a:t>координация действий по корректировке и совершенствованию СМК;</a:t>
            </a:r>
          </a:p>
          <a:p>
            <a:pPr marL="285750" indent="-285750" algn="just">
              <a:spcAft>
                <a:spcPts val="0"/>
              </a:spcAft>
              <a:buFontTx/>
              <a:buChar char="-"/>
            </a:pPr>
            <a:r>
              <a:rPr lang="ru-RU" sz="1400" dirty="0">
                <a:solidFill>
                  <a:schemeClr val="accent1">
                    <a:lumMod val="50000"/>
                  </a:schemeClr>
                </a:solidFill>
                <a:latin typeface="Arial" panose="020B0604020202020204" pitchFamily="34" charset="0"/>
                <a:cs typeface="Arial" panose="020B0604020202020204" pitchFamily="34" charset="0"/>
              </a:rPr>
              <a:t>доведение принятых решений до персонала ООО «ИМЗ АВТОКРАН»;</a:t>
            </a:r>
          </a:p>
          <a:p>
            <a:pPr marL="285750" indent="-285750" algn="just">
              <a:spcAft>
                <a:spcPts val="0"/>
              </a:spcAft>
              <a:buFontTx/>
              <a:buChar char="-"/>
            </a:pPr>
            <a:r>
              <a:rPr lang="ru-RU" sz="1400" dirty="0">
                <a:solidFill>
                  <a:schemeClr val="accent1">
                    <a:lumMod val="50000"/>
                  </a:schemeClr>
                </a:solidFill>
                <a:latin typeface="Arial" panose="020B0604020202020204" pitchFamily="34" charset="0"/>
                <a:cs typeface="Arial" panose="020B0604020202020204" pitchFamily="34" charset="0"/>
              </a:rPr>
              <a:t>рассмотрение общих вопросов обеспечения качества выпускаемой продукции,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в том числе результатов анализа данных о качестве продукции, мероприятий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по устранению и предупреждению рекламаций, предъявляемых со стороны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заказчика, возвратов оборонной продукции ПЗ.</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Заседания Совета по качеству проводятся ежемесячно, подведение итогов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деятельности Совета по качеству осуществляется  один раз в год с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оформлением приказа управляющего директора завода и отработкой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плана корректирующих действий по устранению несоответствий, выявленных </a:t>
            </a:r>
          </a:p>
          <a:p>
            <a:pPr algn="just">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в процессе проверок функционирования СМК ООО «ИМЗ АВТОКРАН».</a:t>
            </a:r>
          </a:p>
          <a:p>
            <a:pPr indent="469900" algn="ctr"/>
            <a:endParaRPr lang="ru-RU" sz="1600" u="none" strike="noStrike" spc="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805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Номер слайда 1"/>
          <p:cNvSpPr txBox="1">
            <a:spLocks/>
          </p:cNvSpPr>
          <p:nvPr/>
        </p:nvSpPr>
        <p:spPr>
          <a:xfrm>
            <a:off x="11411990" y="6211452"/>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11</a:t>
            </a:r>
            <a:endParaRPr lang="en-US" sz="1800" dirty="0">
              <a:solidFill>
                <a:schemeClr val="tx2"/>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333810" y="3827043"/>
            <a:ext cx="5322269" cy="2749534"/>
          </a:xfrm>
          <a:prstGeom prst="rect">
            <a:avLst/>
          </a:prstGeom>
        </p:spPr>
      </p:pic>
      <p:sp>
        <p:nvSpPr>
          <p:cNvPr id="3" name="Прямоугольник 2"/>
          <p:cNvSpPr/>
          <p:nvPr/>
        </p:nvSpPr>
        <p:spPr>
          <a:xfrm>
            <a:off x="5828698" y="612219"/>
            <a:ext cx="6108568" cy="4899868"/>
          </a:xfrm>
          <a:prstGeom prst="rect">
            <a:avLst/>
          </a:prstGeom>
        </p:spPr>
        <p:txBody>
          <a:bodyPr wrap="square">
            <a:spAutoFit/>
          </a:bodyPr>
          <a:lstStyle/>
          <a:p>
            <a:pPr indent="450215" algn="just">
              <a:lnSpc>
                <a:spcPct val="150000"/>
              </a:lnSpc>
              <a:spcAft>
                <a:spcPts val="0"/>
              </a:spcAft>
            </a:pPr>
            <a:r>
              <a:rPr lang="ru-RU" sz="1400" b="1" dirty="0">
                <a:solidFill>
                  <a:schemeClr val="accent1">
                    <a:lumMod val="50000"/>
                  </a:schemeClr>
                </a:solidFill>
                <a:latin typeface="Arial" panose="020B0604020202020204" pitchFamily="34" charset="0"/>
                <a:cs typeface="Arial" panose="020B0604020202020204" pitchFamily="34" charset="0"/>
              </a:rPr>
              <a:t>2-й уровень  </a:t>
            </a:r>
          </a:p>
          <a:p>
            <a:pPr indent="450215" algn="just">
              <a:lnSpc>
                <a:spcPct val="150000"/>
              </a:lnSpc>
              <a:spcAft>
                <a:spcPts val="0"/>
              </a:spcAft>
              <a:tabLst>
                <a:tab pos="450215" algn="l"/>
              </a:tabLst>
            </a:pPr>
            <a:r>
              <a:rPr lang="ru-RU" sz="1400" dirty="0">
                <a:solidFill>
                  <a:schemeClr val="accent1">
                    <a:lumMod val="50000"/>
                  </a:schemeClr>
                </a:solidFill>
                <a:latin typeface="Arial" panose="020B0604020202020204" pitchFamily="34" charset="0"/>
                <a:cs typeface="Arial" panose="020B0604020202020204" pitchFamily="34" charset="0"/>
              </a:rPr>
              <a:t>Руководители подразделений управления, руководители цехов:</a:t>
            </a:r>
          </a:p>
          <a:p>
            <a:pPr indent="450215" algn="just">
              <a:lnSpc>
                <a:spcPct val="150000"/>
              </a:lnSpc>
              <a:spcAft>
                <a:spcPts val="0"/>
              </a:spcAft>
              <a:tabLst>
                <a:tab pos="859155" algn="l"/>
                <a:tab pos="900430" algn="l"/>
              </a:tabLst>
            </a:pPr>
            <a:r>
              <a:rPr lang="ru-RU" sz="1400" b="1" dirty="0">
                <a:solidFill>
                  <a:schemeClr val="accent1">
                    <a:lumMod val="50000"/>
                  </a:schemeClr>
                </a:solidFill>
                <a:latin typeface="Arial" panose="020B0604020202020204" pitchFamily="34" charset="0"/>
                <a:cs typeface="Arial" panose="020B0604020202020204" pitchFamily="34" charset="0"/>
              </a:rPr>
              <a:t>Функции:</a:t>
            </a:r>
          </a:p>
          <a:p>
            <a:pPr indent="450215" algn="just">
              <a:lnSpc>
                <a:spcPct val="150000"/>
              </a:lnSpc>
              <a:spcAft>
                <a:spcPts val="0"/>
              </a:spcAft>
              <a:tabLst>
                <a:tab pos="859155" algn="l"/>
                <a:tab pos="900430" algn="l"/>
              </a:tabLst>
            </a:pPr>
            <a:r>
              <a:rPr lang="ru-RU" sz="1400" dirty="0">
                <a:solidFill>
                  <a:schemeClr val="accent1">
                    <a:lumMod val="50000"/>
                  </a:schemeClr>
                </a:solidFill>
                <a:latin typeface="Arial" panose="020B0604020202020204" pitchFamily="34" charset="0"/>
                <a:cs typeface="Arial" panose="020B0604020202020204" pitchFamily="34" charset="0"/>
              </a:rPr>
              <a:t> - конкретизация функций по элементам;</a:t>
            </a:r>
          </a:p>
          <a:p>
            <a:pPr indent="450215" algn="just">
              <a:lnSpc>
                <a:spcPct val="150000"/>
              </a:lnSpc>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организация и руководство, и исполнение требований  документов системы менеджмента качества и программ качества.</a:t>
            </a:r>
          </a:p>
          <a:p>
            <a:pPr indent="450215" algn="just">
              <a:lnSpc>
                <a:spcPct val="150000"/>
              </a:lnSpc>
              <a:spcAft>
                <a:spcPts val="0"/>
              </a:spcAft>
            </a:pPr>
            <a:r>
              <a:rPr lang="ru-RU" sz="1400" b="1" dirty="0">
                <a:solidFill>
                  <a:schemeClr val="accent1">
                    <a:lumMod val="50000"/>
                  </a:schemeClr>
                </a:solidFill>
                <a:latin typeface="Arial" panose="020B0604020202020204" pitchFamily="34" charset="0"/>
                <a:cs typeface="Arial" panose="020B0604020202020204" pitchFamily="34" charset="0"/>
              </a:rPr>
              <a:t>3-й уровень  </a:t>
            </a:r>
          </a:p>
          <a:p>
            <a:pPr indent="450215" algn="just">
              <a:lnSpc>
                <a:spcPct val="150000"/>
              </a:lnSpc>
              <a:spcAft>
                <a:spcPts val="0"/>
              </a:spcAft>
              <a:tabLst>
                <a:tab pos="180340" algn="l"/>
              </a:tabLst>
            </a:pPr>
            <a:r>
              <a:rPr lang="ru-RU" sz="1400" dirty="0">
                <a:solidFill>
                  <a:schemeClr val="accent1">
                    <a:lumMod val="50000"/>
                  </a:schemeClr>
                </a:solidFill>
                <a:latin typeface="Arial" panose="020B0604020202020204" pitchFamily="34" charset="0"/>
                <a:cs typeface="Arial" panose="020B0604020202020204" pitchFamily="34" charset="0"/>
              </a:rPr>
              <a:t>Группа анализа функционирования СМК (внештатная). Состав группы ежегодно определяется приказом управляющего директора ООО «ИМЗ АВТОКРАН». Руководство группой возложено на начальника ОТК. </a:t>
            </a:r>
          </a:p>
          <a:p>
            <a:pPr indent="450215" algn="just">
              <a:lnSpc>
                <a:spcPct val="150000"/>
              </a:lnSpc>
              <a:spcAft>
                <a:spcPts val="0"/>
              </a:spcAft>
              <a:tabLst>
                <a:tab pos="859155" algn="l"/>
                <a:tab pos="900430" algn="l"/>
              </a:tabLst>
            </a:pPr>
            <a:r>
              <a:rPr lang="ru-RU" sz="1400" b="1" dirty="0">
                <a:solidFill>
                  <a:schemeClr val="accent1">
                    <a:lumMod val="50000"/>
                  </a:schemeClr>
                </a:solidFill>
                <a:latin typeface="Arial" panose="020B0604020202020204" pitchFamily="34" charset="0"/>
                <a:cs typeface="Arial" panose="020B0604020202020204" pitchFamily="34" charset="0"/>
              </a:rPr>
              <a:t>Функции</a:t>
            </a:r>
            <a:r>
              <a:rPr lang="ru-RU" sz="1400" dirty="0">
                <a:solidFill>
                  <a:schemeClr val="accent1">
                    <a:lumMod val="50000"/>
                  </a:schemeClr>
                </a:solidFill>
                <a:latin typeface="Arial" panose="020B0604020202020204" pitchFamily="34" charset="0"/>
                <a:cs typeface="Arial" panose="020B0604020202020204" pitchFamily="34" charset="0"/>
              </a:rPr>
              <a:t>:</a:t>
            </a:r>
          </a:p>
          <a:p>
            <a:pPr indent="450215" algn="just">
              <a:lnSpc>
                <a:spcPct val="150000"/>
              </a:lnSpc>
              <a:spcAft>
                <a:spcPts val="0"/>
              </a:spcAft>
            </a:pPr>
            <a:r>
              <a:rPr lang="ru-RU" sz="1400" dirty="0">
                <a:solidFill>
                  <a:schemeClr val="accent1">
                    <a:lumMod val="50000"/>
                  </a:schemeClr>
                </a:solidFill>
                <a:latin typeface="Arial" panose="020B0604020202020204" pitchFamily="34" charset="0"/>
                <a:cs typeface="Arial" panose="020B0604020202020204" pitchFamily="34" charset="0"/>
              </a:rPr>
              <a:t>- систематизирует информацию о функционировании СМК;</a:t>
            </a:r>
          </a:p>
          <a:p>
            <a:pPr indent="450215" algn="just">
              <a:lnSpc>
                <a:spcPct val="150000"/>
              </a:lnSpc>
              <a:spcAft>
                <a:spcPts val="0"/>
              </a:spcAft>
              <a:tabLst>
                <a:tab pos="215900" algn="l"/>
              </a:tabLst>
            </a:pPr>
            <a:r>
              <a:rPr lang="ru-RU" sz="1400" dirty="0">
                <a:solidFill>
                  <a:schemeClr val="accent1">
                    <a:lumMod val="50000"/>
                  </a:schemeClr>
                </a:solidFill>
                <a:latin typeface="Arial" panose="020B0604020202020204" pitchFamily="34" charset="0"/>
                <a:cs typeface="Arial" panose="020B0604020202020204" pitchFamily="34" charset="0"/>
              </a:rPr>
              <a:t>- анализирует выявленные отклонения;</a:t>
            </a:r>
          </a:p>
          <a:p>
            <a:pPr indent="450215" algn="just">
              <a:lnSpc>
                <a:spcPct val="150000"/>
              </a:lnSpc>
              <a:spcAft>
                <a:spcPts val="0"/>
              </a:spcAft>
              <a:tabLst>
                <a:tab pos="215900" algn="l"/>
              </a:tabLst>
            </a:pPr>
            <a:r>
              <a:rPr lang="ru-RU" sz="1400" dirty="0">
                <a:solidFill>
                  <a:schemeClr val="accent1">
                    <a:lumMod val="50000"/>
                  </a:schemeClr>
                </a:solidFill>
                <a:latin typeface="Arial" panose="020B0604020202020204" pitchFamily="34" charset="0"/>
                <a:cs typeface="Arial" panose="020B0604020202020204" pitchFamily="34" charset="0"/>
              </a:rPr>
              <a:t>- обобщает предложения по совершенствованию СМК.</a:t>
            </a:r>
          </a:p>
        </p:txBody>
      </p:sp>
      <p:pic>
        <p:nvPicPr>
          <p:cNvPr id="6" name="Рисунок 5"/>
          <p:cNvPicPr>
            <a:picLocks noChangeAspect="1"/>
          </p:cNvPicPr>
          <p:nvPr/>
        </p:nvPicPr>
        <p:blipFill>
          <a:blip r:embed="rId3"/>
          <a:stretch>
            <a:fillRect/>
          </a:stretch>
        </p:blipFill>
        <p:spPr>
          <a:xfrm>
            <a:off x="333810" y="463295"/>
            <a:ext cx="5171442" cy="3046282"/>
          </a:xfrm>
          <a:prstGeom prst="rect">
            <a:avLst/>
          </a:prstGeom>
        </p:spPr>
      </p:pic>
    </p:spTree>
    <p:extLst>
      <p:ext uri="{BB962C8B-B14F-4D97-AF65-F5344CB8AC3E}">
        <p14:creationId xmlns:p14="http://schemas.microsoft.com/office/powerpoint/2010/main" val="2799060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AF0167-2C09-B9AC-08BD-D32ED6B2EB13}"/>
              </a:ext>
            </a:extLst>
          </p:cNvPr>
          <p:cNvSpPr txBox="1"/>
          <p:nvPr/>
        </p:nvSpPr>
        <p:spPr>
          <a:xfrm>
            <a:off x="1706731" y="180459"/>
            <a:ext cx="9103658" cy="615553"/>
          </a:xfrm>
          <a:prstGeom prst="rect">
            <a:avLst/>
          </a:prstGeom>
          <a:noFill/>
        </p:spPr>
        <p:txBody>
          <a:bodyPr wrap="square">
            <a:spAutoFit/>
          </a:bodyPr>
          <a:lstStyle/>
          <a:p>
            <a:pPr algn="ctr"/>
            <a:r>
              <a:rPr lang="ru-RU" b="1" dirty="0">
                <a:solidFill>
                  <a:schemeClr val="accent1">
                    <a:lumMod val="50000"/>
                  </a:schemeClr>
                </a:solidFill>
                <a:latin typeface="Arial" panose="020B0604020202020204" pitchFamily="34" charset="0"/>
                <a:cs typeface="Arial" panose="020B0604020202020204" pitchFamily="34" charset="0"/>
              </a:rPr>
              <a:t>Анализ ресурсов для функционирования СМК </a:t>
            </a:r>
          </a:p>
          <a:p>
            <a:pPr algn="ctr"/>
            <a:r>
              <a:rPr lang="ru-RU" sz="1600" b="1" dirty="0">
                <a:solidFill>
                  <a:schemeClr val="accent1">
                    <a:lumMod val="50000"/>
                  </a:schemeClr>
                </a:solidFill>
                <a:latin typeface="Arial" panose="020B0604020202020204" pitchFamily="34" charset="0"/>
                <a:cs typeface="Arial" panose="020B0604020202020204" pitchFamily="34" charset="0"/>
              </a:rPr>
              <a:t>главный ресурс контроль качества</a:t>
            </a:r>
          </a:p>
        </p:txBody>
      </p:sp>
      <p:graphicFrame>
        <p:nvGraphicFramePr>
          <p:cNvPr id="6" name="Таблица 5">
            <a:extLst>
              <a:ext uri="{FF2B5EF4-FFF2-40B4-BE49-F238E27FC236}">
                <a16:creationId xmlns:a16="http://schemas.microsoft.com/office/drawing/2014/main" id="{C283B97A-CB18-0B27-0626-B33994755032}"/>
              </a:ext>
            </a:extLst>
          </p:cNvPr>
          <p:cNvGraphicFramePr>
            <a:graphicFrameLocks noGrp="1"/>
          </p:cNvGraphicFramePr>
          <p:nvPr>
            <p:extLst>
              <p:ext uri="{D42A27DB-BD31-4B8C-83A1-F6EECF244321}">
                <p14:modId xmlns:p14="http://schemas.microsoft.com/office/powerpoint/2010/main" val="1748595021"/>
              </p:ext>
            </p:extLst>
          </p:nvPr>
        </p:nvGraphicFramePr>
        <p:xfrm>
          <a:off x="625675" y="796012"/>
          <a:ext cx="10940650" cy="5486400"/>
        </p:xfrm>
        <a:graphic>
          <a:graphicData uri="http://schemas.openxmlformats.org/drawingml/2006/table">
            <a:tbl>
              <a:tblPr firstRow="1" firstCol="1" bandRow="1">
                <a:tableStyleId>{5C22544A-7EE6-4342-B048-85BDC9FD1C3A}</a:tableStyleId>
              </a:tblPr>
              <a:tblGrid>
                <a:gridCol w="76601">
                  <a:extLst>
                    <a:ext uri="{9D8B030D-6E8A-4147-A177-3AD203B41FA5}">
                      <a16:colId xmlns:a16="http://schemas.microsoft.com/office/drawing/2014/main" val="4155453924"/>
                    </a:ext>
                  </a:extLst>
                </a:gridCol>
                <a:gridCol w="10864049">
                  <a:extLst>
                    <a:ext uri="{9D8B030D-6E8A-4147-A177-3AD203B41FA5}">
                      <a16:colId xmlns:a16="http://schemas.microsoft.com/office/drawing/2014/main" val="1548464970"/>
                    </a:ext>
                  </a:extLst>
                </a:gridCol>
              </a:tblGrid>
              <a:tr h="5364719">
                <a:tc>
                  <a:txBody>
                    <a:bodyPr/>
                    <a:lstStyle/>
                    <a:p>
                      <a:pPr algn="ctr">
                        <a:lnSpc>
                          <a:spcPct val="107000"/>
                        </a:lnSpc>
                        <a:spcAft>
                          <a:spcPts val="800"/>
                        </a:spcAft>
                        <a:tabLst>
                          <a:tab pos="1765935" algn="l"/>
                        </a:tabLst>
                      </a:pPr>
                      <a:endParaRPr lang="ru-RU"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24077" marR="24077" marT="0" marB="0" anchor="ctr">
                    <a:solidFill>
                      <a:srgbClr val="FF0000"/>
                    </a:solidFill>
                  </a:tcPr>
                </a:tc>
                <a:tc>
                  <a:txBody>
                    <a:bodyPr/>
                    <a:lstStyle/>
                    <a:p>
                      <a:pPr algn="just"/>
                      <a:r>
                        <a:rPr lang="ru-RU" sz="1800" b="1" kern="1200" dirty="0">
                          <a:solidFill>
                            <a:schemeClr val="lt1"/>
                          </a:solidFill>
                          <a:effectLst/>
                          <a:latin typeface="+mn-lt"/>
                          <a:ea typeface="+mn-ea"/>
                          <a:cs typeface="+mn-cs"/>
                        </a:rPr>
                        <a:t>Контроль качества продукции в процессе производства и испытаний осуществляется в соответствии с требованиями системы менеджмента качества, что позволяет:</a:t>
                      </a:r>
                    </a:p>
                    <a:p>
                      <a:pPr lvl="0" algn="just"/>
                      <a:r>
                        <a:rPr lang="ru-RU" sz="1800" b="1" kern="1200" dirty="0">
                          <a:solidFill>
                            <a:schemeClr val="lt1"/>
                          </a:solidFill>
                          <a:effectLst/>
                          <a:latin typeface="+mn-lt"/>
                          <a:ea typeface="+mn-ea"/>
                          <a:cs typeface="+mn-cs"/>
                        </a:rPr>
                        <a:t>- повышать чувство ответственности каждого работника за качество выпускаемой продукции;</a:t>
                      </a:r>
                    </a:p>
                    <a:p>
                      <a:pPr lvl="0" algn="just"/>
                      <a:r>
                        <a:rPr lang="ru-RU" sz="1800" b="1" kern="1200" dirty="0">
                          <a:solidFill>
                            <a:schemeClr val="lt1"/>
                          </a:solidFill>
                          <a:effectLst/>
                          <a:latin typeface="+mn-lt"/>
                          <a:ea typeface="+mn-ea"/>
                          <a:cs typeface="+mn-cs"/>
                        </a:rPr>
                        <a:t>- исключить выпуск продукции с дефектами;</a:t>
                      </a:r>
                    </a:p>
                    <a:p>
                      <a:pPr lvl="0" algn="just"/>
                      <a:r>
                        <a:rPr lang="ru-RU" sz="1800" b="1" kern="1200" dirty="0">
                          <a:solidFill>
                            <a:schemeClr val="lt1"/>
                          </a:solidFill>
                          <a:effectLst/>
                          <a:latin typeface="+mn-lt"/>
                          <a:ea typeface="+mn-ea"/>
                          <a:cs typeface="+mn-cs"/>
                        </a:rPr>
                        <a:t>- планомерно повышать качество продукции;</a:t>
                      </a:r>
                    </a:p>
                    <a:p>
                      <a:pPr lvl="0" algn="just"/>
                      <a:r>
                        <a:rPr lang="ru-RU" sz="1800" b="1" kern="1200" dirty="0">
                          <a:solidFill>
                            <a:schemeClr val="lt1"/>
                          </a:solidFill>
                          <a:effectLst/>
                          <a:latin typeface="+mn-lt"/>
                          <a:ea typeface="+mn-ea"/>
                          <a:cs typeface="+mn-cs"/>
                        </a:rPr>
                        <a:t>- совершенствовать конструкцию выпускаемых изделий и технологию их изготовления;</a:t>
                      </a:r>
                    </a:p>
                    <a:p>
                      <a:pPr lvl="0" algn="just"/>
                      <a:r>
                        <a:rPr lang="ru-RU" sz="1800" b="1" kern="1200" dirty="0">
                          <a:solidFill>
                            <a:schemeClr val="lt1"/>
                          </a:solidFill>
                          <a:effectLst/>
                          <a:latin typeface="+mn-lt"/>
                          <a:ea typeface="+mn-ea"/>
                          <a:cs typeface="+mn-cs"/>
                        </a:rPr>
                        <a:t>- снижать  потери от брака и рекламаций;</a:t>
                      </a:r>
                    </a:p>
                    <a:p>
                      <a:pPr lvl="0" algn="just"/>
                      <a:r>
                        <a:rPr lang="ru-RU" sz="1800" b="1" kern="1200" dirty="0">
                          <a:solidFill>
                            <a:schemeClr val="lt1"/>
                          </a:solidFill>
                          <a:effectLst/>
                          <a:latin typeface="+mn-lt"/>
                          <a:ea typeface="+mn-ea"/>
                          <a:cs typeface="+mn-cs"/>
                        </a:rPr>
                        <a:t>- оценить уровень качества труда отдельных исполнителей, руководителей и подразделения в целом;</a:t>
                      </a:r>
                    </a:p>
                    <a:p>
                      <a:pPr lvl="0" algn="just"/>
                      <a:r>
                        <a:rPr lang="ru-RU" sz="1800" b="1" kern="1200" dirty="0">
                          <a:solidFill>
                            <a:schemeClr val="lt1"/>
                          </a:solidFill>
                          <a:effectLst/>
                          <a:latin typeface="+mn-lt"/>
                          <a:ea typeface="+mn-ea"/>
                          <a:cs typeface="+mn-cs"/>
                        </a:rPr>
                        <a:t>- оценить уровень качества выпускаемой продукции.</a:t>
                      </a:r>
                    </a:p>
                    <a:p>
                      <a:pPr algn="just"/>
                      <a:r>
                        <a:rPr lang="ru-RU" sz="1800" b="1" kern="1200" dirty="0">
                          <a:solidFill>
                            <a:schemeClr val="lt1"/>
                          </a:solidFill>
                          <a:effectLst/>
                          <a:latin typeface="+mn-lt"/>
                          <a:ea typeface="+mn-ea"/>
                          <a:cs typeface="+mn-cs"/>
                        </a:rPr>
                        <a:t>Не допускается передача потребителю готовой продукции или межцеховое перемещение продукции без документального подтверждения статуса контроля качества на соответствующем этапе жизненного цикла продукции.</a:t>
                      </a:r>
                    </a:p>
                    <a:p>
                      <a:r>
                        <a:rPr lang="ru-RU" sz="1800" b="1" kern="1200" dirty="0">
                          <a:solidFill>
                            <a:schemeClr val="lt1"/>
                          </a:solidFill>
                          <a:effectLst/>
                          <a:latin typeface="+mn-lt"/>
                          <a:ea typeface="+mn-ea"/>
                          <a:cs typeface="+mn-cs"/>
                        </a:rPr>
                        <a:t>Необходимым условием достижения высокого качества изготавливаемой продукции является непрерывный контроль выполняемой работы непосредственным исполнителем. Изделия, ДСЕ,  операции ТП, должны быть приняты ОТК. Контроль качества продукции при  выполнении операций ТП, осуществляемый как  персоналом подразделения (исполнителем, производственным мастером) так и работниками ОТК,</a:t>
                      </a:r>
                      <a:r>
                        <a:rPr lang="ru-RU" sz="1800" b="1" kern="1200" baseline="0" dirty="0">
                          <a:solidFill>
                            <a:schemeClr val="lt1"/>
                          </a:solidFill>
                          <a:effectLst/>
                          <a:latin typeface="+mn-lt"/>
                          <a:ea typeface="+mn-ea"/>
                          <a:cs typeface="+mn-cs"/>
                        </a:rPr>
                        <a:t> </a:t>
                      </a:r>
                      <a:r>
                        <a:rPr lang="ru-RU" sz="1800" b="1" kern="1200" dirty="0">
                          <a:solidFill>
                            <a:schemeClr val="lt1"/>
                          </a:solidFill>
                          <a:effectLst/>
                          <a:latin typeface="+mn-lt"/>
                          <a:ea typeface="+mn-ea"/>
                          <a:cs typeface="+mn-cs"/>
                        </a:rPr>
                        <a:t>должен проводиться средствами измерений  и средствами допускового контроля, имеющими подтверждение метрологических характеристик ,т.е. прошедшими процедуру поверки  (калибровки) согласно СТО 394. Испытательное оборудование, применяемое для испытаний готовой продукции, должно быть аттестовано согласно СТО 419. </a:t>
                      </a:r>
                    </a:p>
                  </a:txBody>
                  <a:tcPr marL="24077" marR="24077" marT="0" marB="0" anchor="ctr">
                    <a:solidFill>
                      <a:srgbClr val="FF0000"/>
                    </a:solidFill>
                  </a:tcPr>
                </a:tc>
                <a:extLst>
                  <a:ext uri="{0D108BD9-81ED-4DB2-BD59-A6C34878D82A}">
                    <a16:rowId xmlns:a16="http://schemas.microsoft.com/office/drawing/2014/main" val="32042282"/>
                  </a:ext>
                </a:extLst>
              </a:tr>
            </a:tbl>
          </a:graphicData>
        </a:graphic>
      </p:graphicFrame>
      <p:sp>
        <p:nvSpPr>
          <p:cNvPr id="7"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12</a:t>
            </a:r>
            <a:endParaRPr lang="en-US" sz="18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303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E9840D44-26A2-4B43-773E-246040245434}"/>
              </a:ext>
            </a:extLst>
          </p:cNvPr>
          <p:cNvSpPr txBox="1"/>
          <p:nvPr/>
        </p:nvSpPr>
        <p:spPr>
          <a:xfrm>
            <a:off x="310098" y="516616"/>
            <a:ext cx="7967003" cy="5355312"/>
          </a:xfrm>
          <a:prstGeom prst="rect">
            <a:avLst/>
          </a:prstGeom>
          <a:solidFill>
            <a:srgbClr val="FFFF00"/>
          </a:solidFill>
        </p:spPr>
        <p:txBody>
          <a:bodyPr wrap="square">
            <a:spAutoFit/>
          </a:bodyPr>
          <a:lstStyle/>
          <a:p>
            <a:pPr algn="ctr"/>
            <a:r>
              <a:rPr lang="ru-RU" b="1" dirty="0">
                <a:solidFill>
                  <a:schemeClr val="accent1">
                    <a:lumMod val="50000"/>
                  </a:schemeClr>
                </a:solidFill>
                <a:latin typeface="Arial" panose="020B0604020202020204" pitchFamily="34" charset="0"/>
                <a:cs typeface="Arial" panose="020B0604020202020204" pitchFamily="34" charset="0"/>
              </a:rPr>
              <a:t>Функции отдела технического контроля (ОТК )</a:t>
            </a:r>
          </a:p>
          <a:p>
            <a:pPr algn="just"/>
            <a:endParaRPr lang="ru-RU" dirty="0">
              <a:solidFill>
                <a:schemeClr val="accent1">
                  <a:lumMod val="50000"/>
                </a:schemeClr>
              </a:solidFill>
              <a:latin typeface="Arial" panose="020B0604020202020204" pitchFamily="34" charset="0"/>
              <a:cs typeface="Arial" panose="020B0604020202020204" pitchFamily="34" charset="0"/>
            </a:endParaRPr>
          </a:p>
          <a:p>
            <a:pPr algn="just"/>
            <a:r>
              <a:rPr lang="ru-RU" dirty="0">
                <a:solidFill>
                  <a:schemeClr val="accent1">
                    <a:lumMod val="50000"/>
                  </a:schemeClr>
                </a:solidFill>
                <a:latin typeface="Arial" panose="020B0604020202020204" pitchFamily="34" charset="0"/>
                <a:cs typeface="Arial" panose="020B0604020202020204" pitchFamily="34" charset="0"/>
              </a:rPr>
              <a:t>- проверка продукции, контроль которой установлен в ТД, полностью изготовленная на определенном этапе производства согласно ТП и соответствующей ТД;</a:t>
            </a:r>
          </a:p>
          <a:p>
            <a:pPr algn="just"/>
            <a:r>
              <a:rPr lang="ru-RU" dirty="0">
                <a:solidFill>
                  <a:schemeClr val="accent1">
                    <a:lumMod val="50000"/>
                  </a:schemeClr>
                </a:solidFill>
                <a:latin typeface="Arial" panose="020B0604020202020204" pitchFamily="34" charset="0"/>
                <a:cs typeface="Arial" panose="020B0604020202020204" pitchFamily="34" charset="0"/>
              </a:rPr>
              <a:t>- проверка записей в журналах регистрации проведения контроля качества продукции, предоставления работнику ОТК,  карт разрешения на временное отступление (отклонение) от требований ТД (при её наличии);</a:t>
            </a:r>
          </a:p>
          <a:p>
            <a:pPr algn="just"/>
            <a:r>
              <a:rPr lang="ru-RU" dirty="0">
                <a:solidFill>
                  <a:schemeClr val="accent1">
                    <a:lumMod val="50000"/>
                  </a:schemeClr>
                </a:solidFill>
                <a:latin typeface="Arial" panose="020B0604020202020204" pitchFamily="34" charset="0"/>
                <a:cs typeface="Arial" panose="020B0604020202020204" pitchFamily="34" charset="0"/>
              </a:rPr>
              <a:t>- проверка порядка оформления   карт   разрешения   на   временные отступления (отклонения) от требований КД и ТД;</a:t>
            </a:r>
          </a:p>
          <a:p>
            <a:pPr algn="just"/>
            <a:r>
              <a:rPr lang="ru-RU" dirty="0">
                <a:solidFill>
                  <a:schemeClr val="accent1">
                    <a:lumMod val="50000"/>
                  </a:schemeClr>
                </a:solidFill>
                <a:latin typeface="Arial" panose="020B0604020202020204" pitchFamily="34" charset="0"/>
                <a:cs typeface="Arial" panose="020B0604020202020204" pitchFamily="34" charset="0"/>
              </a:rPr>
              <a:t>- при обнаружении дефекта продукции в предъявленной партии прекращение дальнейшего контроля и возвращение всей партии исполнителю на проверку и доработку;</a:t>
            </a:r>
          </a:p>
          <a:p>
            <a:pPr marL="285750" indent="-285750" algn="just">
              <a:buFontTx/>
              <a:buChar char="-"/>
            </a:pPr>
            <a:r>
              <a:rPr lang="ru-RU" dirty="0">
                <a:solidFill>
                  <a:schemeClr val="accent1">
                    <a:lumMod val="50000"/>
                  </a:schemeClr>
                </a:solidFill>
                <a:latin typeface="Arial" panose="020B0604020202020204" pitchFamily="34" charset="0"/>
                <a:cs typeface="Arial" panose="020B0604020202020204" pitchFamily="34" charset="0"/>
              </a:rPr>
              <a:t>повторная проверка отклоненной продукции</a:t>
            </a:r>
          </a:p>
          <a:p>
            <a:pPr algn="just"/>
            <a:r>
              <a:rPr lang="ru-RU" dirty="0">
                <a:solidFill>
                  <a:schemeClr val="accent1">
                    <a:lumMod val="50000"/>
                  </a:schemeClr>
                </a:solidFill>
                <a:latin typeface="Arial" panose="020B0604020202020204" pitchFamily="34" charset="0"/>
                <a:cs typeface="Arial" panose="020B0604020202020204" pitchFamily="34" charset="0"/>
              </a:rPr>
              <a:t> руководящим составом ОТК;</a:t>
            </a:r>
          </a:p>
          <a:p>
            <a:pPr algn="just"/>
            <a:r>
              <a:rPr lang="ru-RU" dirty="0">
                <a:solidFill>
                  <a:schemeClr val="accent1">
                    <a:lumMod val="50000"/>
                  </a:schemeClr>
                </a:solidFill>
                <a:latin typeface="Arial" panose="020B0604020202020204" pitchFamily="34" charset="0"/>
                <a:cs typeface="Arial" panose="020B0604020202020204" pitchFamily="34" charset="0"/>
              </a:rPr>
              <a:t>- оформление актов о браке на несоответствующую продукцию.</a:t>
            </a:r>
          </a:p>
          <a:p>
            <a:pPr algn="just"/>
            <a:r>
              <a:rPr lang="ru-RU" dirty="0">
                <a:solidFill>
                  <a:schemeClr val="accent1">
                    <a:lumMod val="50000"/>
                  </a:schemeClr>
                </a:solidFill>
                <a:latin typeface="Arial" panose="020B0604020202020204" pitchFamily="34" charset="0"/>
                <a:cs typeface="Arial" panose="020B0604020202020204" pitchFamily="34" charset="0"/>
              </a:rPr>
              <a:t>- участие в испытаниях и окончательной приёмке</a:t>
            </a:r>
          </a:p>
          <a:p>
            <a:pPr algn="just"/>
            <a:r>
              <a:rPr lang="ru-RU" dirty="0">
                <a:solidFill>
                  <a:schemeClr val="accent1">
                    <a:lumMod val="50000"/>
                  </a:schemeClr>
                </a:solidFill>
                <a:latin typeface="Arial" panose="020B0604020202020204" pitchFamily="34" charset="0"/>
                <a:cs typeface="Arial" panose="020B0604020202020204" pitchFamily="34" charset="0"/>
              </a:rPr>
              <a:t>- предъявление уже принятой продукции Заказчику (включая ВП)</a:t>
            </a:r>
          </a:p>
        </p:txBody>
      </p:sp>
      <p:sp>
        <p:nvSpPr>
          <p:cNvPr id="7"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13</a:t>
            </a:r>
            <a:endParaRPr lang="en-US" sz="1800" dirty="0">
              <a:solidFill>
                <a:schemeClr val="tx2"/>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stretch>
            <a:fillRect/>
          </a:stretch>
        </p:blipFill>
        <p:spPr>
          <a:xfrm>
            <a:off x="8465270" y="329938"/>
            <a:ext cx="3129699" cy="6005673"/>
          </a:xfrm>
          <a:prstGeom prst="rect">
            <a:avLst/>
          </a:prstGeom>
        </p:spPr>
      </p:pic>
    </p:spTree>
    <p:extLst>
      <p:ext uri="{BB962C8B-B14F-4D97-AF65-F5344CB8AC3E}">
        <p14:creationId xmlns:p14="http://schemas.microsoft.com/office/powerpoint/2010/main" val="3139948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388C04-82FC-6CDC-4A7B-E3379CC31733}"/>
              </a:ext>
            </a:extLst>
          </p:cNvPr>
          <p:cNvSpPr txBox="1"/>
          <p:nvPr/>
        </p:nvSpPr>
        <p:spPr>
          <a:xfrm>
            <a:off x="390005" y="453852"/>
            <a:ext cx="10479099" cy="830997"/>
          </a:xfrm>
          <a:prstGeom prst="rect">
            <a:avLst/>
          </a:prstGeom>
          <a:solidFill>
            <a:srgbClr val="FFFF00"/>
          </a:solidFill>
        </p:spPr>
        <p:txBody>
          <a:bodyPr wrap="square">
            <a:spAutoFit/>
          </a:bodyPr>
          <a:lstStyle/>
          <a:p>
            <a:pPr algn="just"/>
            <a:r>
              <a:rPr lang="ru-RU" sz="2400" b="1" dirty="0">
                <a:solidFill>
                  <a:schemeClr val="accent1">
                    <a:lumMod val="50000"/>
                  </a:schemeClr>
                </a:solidFill>
                <a:latin typeface="Arial" panose="020B0604020202020204" pitchFamily="34" charset="0"/>
                <a:cs typeface="Arial" panose="020B0604020202020204" pitchFamily="34" charset="0"/>
              </a:rPr>
              <a:t>Анализ и оценка результативности действий, предпринятых в отношении рисков и возможностей за период 2023-2024 гг.</a:t>
            </a:r>
          </a:p>
        </p:txBody>
      </p:sp>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14</a:t>
            </a:r>
            <a:endParaRPr lang="en-US" sz="1800" dirty="0">
              <a:solidFill>
                <a:schemeClr val="tx2"/>
              </a:solidFill>
              <a:latin typeface="Arial" panose="020B0604020202020204" pitchFamily="34" charset="0"/>
              <a:cs typeface="Arial" panose="020B0604020202020204" pitchFamily="34" charset="0"/>
            </a:endParaRPr>
          </a:p>
        </p:txBody>
      </p:sp>
      <p:sp>
        <p:nvSpPr>
          <p:cNvPr id="2" name="Прямоугольник 1"/>
          <p:cNvSpPr/>
          <p:nvPr/>
        </p:nvSpPr>
        <p:spPr>
          <a:xfrm>
            <a:off x="5092802" y="1300224"/>
            <a:ext cx="6972528" cy="5262979"/>
          </a:xfrm>
          <a:prstGeom prst="rect">
            <a:avLst/>
          </a:prstGeom>
        </p:spPr>
        <p:txBody>
          <a:bodyPr wrap="square">
            <a:spAutoFit/>
          </a:bodyPr>
          <a:lstStyle/>
          <a:p>
            <a:pPr indent="450215" algn="just">
              <a:spcAft>
                <a:spcPts val="0"/>
              </a:spcAft>
            </a:pPr>
            <a:r>
              <a:rPr lang="ru-RU"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Проведена работа по идентификации и оценке рисков. При этом, рассматривались только риски, ведущие к негативным последствиям.</a:t>
            </a:r>
            <a:endParaRPr lang="ru-RU" sz="1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r>
              <a:rPr lang="ru-RU"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В части предотвращения негативного влияния рисков, документацией СМК определены плановые мероприятия, которые направлены на предупреждение негативных воздействий;</a:t>
            </a:r>
            <a:endParaRPr lang="ru-RU" sz="1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r>
              <a:rPr lang="ru-RU"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Функциональной группой предприятия рассмотрены и идентифицированы также риски, ведущие к срыву сроков поставки продукции, или к снижению её качества в истекшем году, в тех случаях, когда снизить негативное влияние не удается при выполнении плановых мероприятий. Такие риски идентифицированы, оценены, установлены критерии допустимого риска и ответственные за их контроль. Разработаны мероприятия по предотвращению возможных рисков.</a:t>
            </a:r>
            <a:endParaRPr lang="ru-RU" sz="1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r>
              <a:rPr lang="ru-RU"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Таким образом идентифицировано  15  рисков;</a:t>
            </a:r>
            <a:endParaRPr lang="ru-RU" sz="16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indent="450215" algn="just">
              <a:spcAft>
                <a:spcPts val="0"/>
              </a:spcAft>
            </a:pPr>
            <a:r>
              <a:rPr lang="ru-RU"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Разработано 28 предупреждающих действий, из них реализовано  28 действий, по результатам которых удалось снизить (предотвратить) 10 нежелательных ситуаций, в 5 случаях реализации предупреждающих действий не потребовалось (уровень рисков был в зоне допустимого)</a:t>
            </a:r>
            <a:endParaRPr lang="ru-RU"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463092" y="1856050"/>
            <a:ext cx="4457700" cy="3168438"/>
          </a:xfrm>
          <a:prstGeom prst="rect">
            <a:avLst/>
          </a:prstGeom>
        </p:spPr>
      </p:pic>
    </p:spTree>
    <p:extLst>
      <p:ext uri="{BB962C8B-B14F-4D97-AF65-F5344CB8AC3E}">
        <p14:creationId xmlns:p14="http://schemas.microsoft.com/office/powerpoint/2010/main" val="415608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descr="\\data\files\#Проекты\Электронный архив СТО\1 ПОЛИТИКА в области качества ООО ИМЗ АВТОКРАН\Политика 2020.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23" y="405353"/>
            <a:ext cx="8927184" cy="6278251"/>
          </a:xfrm>
          <a:prstGeom prst="rect">
            <a:avLst/>
          </a:prstGeom>
          <a:noFill/>
          <a:ln>
            <a:noFill/>
          </a:ln>
        </p:spPr>
      </p:pic>
      <p:sp>
        <p:nvSpPr>
          <p:cNvPr id="4" name="TextBox 3">
            <a:extLst>
              <a:ext uri="{FF2B5EF4-FFF2-40B4-BE49-F238E27FC236}">
                <a16:creationId xmlns:a16="http://schemas.microsoft.com/office/drawing/2014/main" id="{B4643315-9929-52F3-0445-65CF5D6CC9CD}"/>
              </a:ext>
            </a:extLst>
          </p:cNvPr>
          <p:cNvSpPr txBox="1"/>
          <p:nvPr/>
        </p:nvSpPr>
        <p:spPr>
          <a:xfrm>
            <a:off x="721360" y="174395"/>
            <a:ext cx="10830560" cy="369332"/>
          </a:xfrm>
          <a:prstGeom prst="rect">
            <a:avLst/>
          </a:prstGeom>
          <a:noFill/>
        </p:spPr>
        <p:txBody>
          <a:bodyPr wrap="square">
            <a:spAutoFit/>
          </a:bodyPr>
          <a:lstStyle/>
          <a:p>
            <a:pPr algn="ct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Оценка результатов деятельности ООО «ИМЗ АВТОКРАН» и результативности СМК</a:t>
            </a:r>
            <a:endParaRPr lang="ru-RU" b="1" dirty="0">
              <a:solidFill>
                <a:schemeClr val="tx2"/>
              </a:solidFill>
              <a:latin typeface="Arial" panose="020B0604020202020204" pitchFamily="34" charset="0"/>
              <a:cs typeface="Arial" panose="020B0604020202020204" pitchFamily="34" charset="0"/>
            </a:endParaRPr>
          </a:p>
        </p:txBody>
      </p:sp>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15</a:t>
            </a:r>
            <a:endParaRPr lang="en-US" sz="1800" dirty="0">
              <a:solidFill>
                <a:schemeClr val="tx2"/>
              </a:solidFill>
              <a:latin typeface="Arial" panose="020B0604020202020204" pitchFamily="34" charset="0"/>
              <a:cs typeface="Arial" panose="020B0604020202020204" pitchFamily="34" charset="0"/>
            </a:endParaRPr>
          </a:p>
        </p:txBody>
      </p:sp>
      <p:sp>
        <p:nvSpPr>
          <p:cNvPr id="2" name="Прямоугольник 1"/>
          <p:cNvSpPr/>
          <p:nvPr/>
        </p:nvSpPr>
        <p:spPr>
          <a:xfrm>
            <a:off x="9046225" y="659010"/>
            <a:ext cx="2755770" cy="5909310"/>
          </a:xfrm>
          <a:prstGeom prst="rect">
            <a:avLst/>
          </a:prstGeom>
        </p:spPr>
        <p:txBody>
          <a:bodyPr wrap="square">
            <a:spAutoFit/>
          </a:bodyPr>
          <a:lstStyle/>
          <a:p>
            <a:pPr algn="just">
              <a:spcAft>
                <a:spcPts val="0"/>
              </a:spcAft>
            </a:pPr>
            <a:r>
              <a:rPr lang="ru-RU" sz="1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1.</a:t>
            </a:r>
            <a:r>
              <a:rPr lang="ru-RU" sz="1400" b="1" i="1" dirty="0">
                <a:latin typeface="Arial" panose="020B0604020202020204" pitchFamily="34" charset="0"/>
                <a:ea typeface="Times New Roman" panose="02020603050405020304" pitchFamily="18" charset="0"/>
                <a:cs typeface="Arial" panose="020B0604020202020204" pitchFamily="34" charset="0"/>
              </a:rPr>
              <a:t> </a:t>
            </a:r>
            <a:r>
              <a:rPr lang="ru-RU" sz="1400" b="1"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Политики и целей в области качества.</a:t>
            </a:r>
            <a:endParaRPr lang="ru-RU" sz="14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ru-RU" sz="1400" b="1" dirty="0">
                <a:latin typeface="Arial" panose="020B0604020202020204" pitchFamily="34" charset="0"/>
                <a:ea typeface="Times New Roman" panose="02020603050405020304" pitchFamily="18" charset="0"/>
                <a:cs typeface="Arial" panose="020B0604020202020204" pitchFamily="34" charset="0"/>
              </a:rPr>
              <a:t>В течение 2024 года все принципы Политики в области качества поддерживались и выполнялись. Однако, в связи с переходом на новые требования ГОСТ РВ 0015-002-2020 Политика в области качества нуждается в пересмотре для действия на 2025 год. </a:t>
            </a:r>
            <a:endParaRPr lang="ru-RU" sz="1400" b="1" dirty="0">
              <a:latin typeface="Arial" panose="020B0604020202020204" pitchFamily="34" charset="0"/>
              <a:ea typeface="Calibri" panose="020F0502020204030204" pitchFamily="34" charset="0"/>
              <a:cs typeface="Arial" panose="020B0604020202020204" pitchFamily="34" charset="0"/>
            </a:endParaRPr>
          </a:p>
          <a:p>
            <a:pPr algn="ctr">
              <a:spcAft>
                <a:spcPts val="0"/>
              </a:spcAft>
            </a:pPr>
            <a:r>
              <a:rPr lang="ru-RU" sz="1400" b="1" dirty="0">
                <a:latin typeface="Arial" panose="020B0604020202020204" pitchFamily="34" charset="0"/>
                <a:ea typeface="Times New Roman" panose="02020603050405020304" pitchFamily="18" charset="0"/>
                <a:cs typeface="Arial" panose="020B0604020202020204" pitchFamily="34" charset="0"/>
              </a:rPr>
              <a:t>Приведём эти цели в обратной последовательности, по мере возрастания эффективности, а значит значимости своевременного выявления несоответствий, то есть снижения стоимости дефекта, а значит возрастания эффективности СМК. Устранения несоответствия у  заказчика самый дорогой способ устранения.</a:t>
            </a:r>
            <a:endParaRPr lang="ru-RU" sz="14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32942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16</a:t>
            </a:r>
            <a:endParaRPr lang="en-US" sz="1800" dirty="0">
              <a:solidFill>
                <a:schemeClr val="tx2"/>
              </a:solidFill>
              <a:latin typeface="Arial" panose="020B0604020202020204" pitchFamily="34" charset="0"/>
              <a:cs typeface="Arial" panose="020B0604020202020204" pitchFamily="34" charset="0"/>
            </a:endParaRPr>
          </a:p>
        </p:txBody>
      </p:sp>
      <p:sp>
        <p:nvSpPr>
          <p:cNvPr id="2" name="Прямоугольник 1"/>
          <p:cNvSpPr/>
          <p:nvPr/>
        </p:nvSpPr>
        <p:spPr>
          <a:xfrm>
            <a:off x="395926" y="216816"/>
            <a:ext cx="10529739" cy="6515694"/>
          </a:xfrm>
          <a:prstGeom prst="rect">
            <a:avLst/>
          </a:prstGeom>
        </p:spPr>
        <p:txBody>
          <a:bodyPr wrap="square">
            <a:spAutoFit/>
          </a:bodyPr>
          <a:lstStyle/>
          <a:p>
            <a:pPr algn="just">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10. ЗАКАЗЧИК:</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gn="just">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10.1 ЦЕЛЬ – КОЛИЧЕСТВО РЕКЛАМАЦИЙ НЕ БОЛЕЕ 5шт. В МЕСЯЦ;</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gn="just">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10.2 ЦЕЛЬ – ВРЕМЯ НА ЗАКРЫТИЕ РЕКЛАМАЦИЙ НЕ БОЛЕЕ 7 К. ДНЕЙ;</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gn="just">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10.3 ЦЕЛЬ – ЗАТРАТЫ НА РЕКЛАМАЦИИ НЕ БОЛЕЕ 150 Т.Р. В МЕСЯЦ;</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gn="just">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10.4 ЦЕЛЬ – СНИЖЕНИЕ ДОЛГОВ ПРЕДЫДУЩИХ ПЕРИОДОВ С 1200Т.Р. ДО 0.</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9. </a:t>
            </a:r>
            <a:r>
              <a:rPr lang="en-US" sz="1400" b="1" dirty="0">
                <a:latin typeface="Arial" panose="020B0604020202020204" pitchFamily="34" charset="0"/>
                <a:ea typeface="Calibri" panose="020F0502020204030204" pitchFamily="34" charset="0"/>
                <a:cs typeface="Arial" panose="020B0604020202020204" pitchFamily="34" charset="0"/>
              </a:rPr>
              <a:t>CSA</a:t>
            </a:r>
            <a:r>
              <a:rPr lang="ru-RU" sz="1400" b="1" dirty="0">
                <a:latin typeface="Arial" panose="020B0604020202020204" pitchFamily="34" charset="0"/>
                <a:ea typeface="Calibri" panose="020F0502020204030204" pitchFamily="34" charset="0"/>
                <a:cs typeface="Arial" panose="020B0604020202020204" pitchFamily="34" charset="0"/>
              </a:rPr>
              <a:t>:</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9.1 ЦЕЛЬ – СНИЖЕНИЕ СРЕДНЕГО КОЛИЧЕСТВА БАЛЛОВ НА 1 А/К С 616 ДО 450;</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9.2 ЦЕЛЬ – ОТСУТСВИЕ 80 БАЛЬНЫХ ДЕФЕКТОВ;</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9.3 ЦЕЛЬ – ОРГАНИЗАЦИЯ 100% РАБОТ В СООТВЕТСВИИ С ТРЕБОВАНИЯМИ МЕТОДИКИ </a:t>
            </a: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«АУДИТ ГЛАЗАМИ ПОТРЕБИТЕЛЯ»</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8. ПРЕДПРОДАЖНАЯ ПОДГОТОВКА:</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8.1 ЦЕЛЬ – ОТСУТСВИЕ СИСТЕМАТИЧЕСКИ ПОВТОРЯЕМЫХ ДЕФЕКТОВ;</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8.2 ЦЕЛЬ – СНИЖЕНИЕ СРЕДНЕГО КОЛИЧЕСТВА ДЕФЕКТОВ С 10 ДО 2.</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7. ВОРОТА КАЧЕСТВА (ОКОНЧАТЕЛЬНАЯ ПРИЕМКА):</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7.1 ЦЕЛЬ – ОТСУТСВИЕ СИСТЕМАТИЧЕСКИ ПОВТОРЯЕМЫХ ДЕФЕКТОВ;</a:t>
            </a:r>
            <a:endParaRPr lang="ru-RU" dirty="0">
              <a:latin typeface="Arial" panose="020B060402020202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7.2 ЦЕЛЬ – СНИЖЕНИЕ СРЕДНЕГО КОЛИЧЕСТВА ДЕФЕКТОВ С 28 до 16.</a:t>
            </a:r>
            <a:endParaRPr lang="ru-RU" dirty="0">
              <a:latin typeface="Arial" panose="020B0604020202020204" pitchFamily="34" charset="0"/>
              <a:cs typeface="Arial" panose="020B0604020202020204" pitchFamily="34" charset="0"/>
            </a:endParaRPr>
          </a:p>
          <a:p>
            <a:pPr marL="22860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7101798" y="3541247"/>
            <a:ext cx="4413887" cy="2908044"/>
          </a:xfrm>
          <a:prstGeom prst="rect">
            <a:avLst/>
          </a:prstGeom>
        </p:spPr>
      </p:pic>
      <p:pic>
        <p:nvPicPr>
          <p:cNvPr id="9" name="Рисунок 8"/>
          <p:cNvPicPr>
            <a:picLocks noChangeAspect="1"/>
          </p:cNvPicPr>
          <p:nvPr/>
        </p:nvPicPr>
        <p:blipFill>
          <a:blip r:embed="rId3"/>
          <a:stretch>
            <a:fillRect/>
          </a:stretch>
        </p:blipFill>
        <p:spPr>
          <a:xfrm>
            <a:off x="9077698" y="426104"/>
            <a:ext cx="2142977" cy="2831924"/>
          </a:xfrm>
          <a:prstGeom prst="rect">
            <a:avLst/>
          </a:prstGeom>
        </p:spPr>
      </p:pic>
    </p:spTree>
    <p:extLst>
      <p:ext uri="{BB962C8B-B14F-4D97-AF65-F5344CB8AC3E}">
        <p14:creationId xmlns:p14="http://schemas.microsoft.com/office/powerpoint/2010/main" val="1277457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17</a:t>
            </a:r>
            <a:endParaRPr lang="en-US" sz="1800" dirty="0">
              <a:solidFill>
                <a:schemeClr val="tx2"/>
              </a:solidFill>
              <a:latin typeface="Arial" panose="020B0604020202020204" pitchFamily="34" charset="0"/>
              <a:cs typeface="Arial" panose="020B0604020202020204" pitchFamily="34" charset="0"/>
            </a:endParaRPr>
          </a:p>
        </p:txBody>
      </p:sp>
      <p:sp>
        <p:nvSpPr>
          <p:cNvPr id="2" name="Прямоугольник 1"/>
          <p:cNvSpPr/>
          <p:nvPr/>
        </p:nvSpPr>
        <p:spPr>
          <a:xfrm>
            <a:off x="4807671" y="556182"/>
            <a:ext cx="7079530" cy="5586145"/>
          </a:xfrm>
          <a:prstGeom prst="rect">
            <a:avLst/>
          </a:prstGeom>
        </p:spPr>
        <p:txBody>
          <a:bodyPr wrap="square">
            <a:spAutoFit/>
          </a:bodyPr>
          <a:lstStyle/>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6. ПРИЁМОСДАТОЧНЫЕ ИСПЫТАНИЯ:</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6.1 ЦЕЛЬ – ОТСУТСВИЕ СИСТЕМАТИЧЕСКИ ПОВТОРЯЕМЫХ ДЕФЕКТОВ;</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5.  ТЕХНИЧЕСКАЯ ПРИЕМКА</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5.1 ЦЕЛЬ – ОТСУТСВИЕ СИСТЕМАТИЧЕСКИ ПОВТОРЯЕМЫХ ДЕФЕКТОВ </a:t>
            </a:r>
            <a:endParaRPr lang="ru-RU" dirty="0">
              <a:latin typeface="Arial" panose="020B060402020202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4. ОПЕРАЦИОННЫЙ КОНТРОЛЬ (ПОСТЫ КАЧЕСТВА)</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4.1. ЦЕЛЬ – ОРГАНИЗАЦИЯ ПОСТОВ КАЧЕСТВА…</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4.2. ЦЕЛЬ – УПРАВЛЕНИЕ УРОВНЕМ СДАЧИ С ПЕРВОГО ПРЕДЪЯВЛЕНИЯ (</a:t>
            </a:r>
            <a:r>
              <a:rPr lang="en-US" sz="1400" dirty="0">
                <a:latin typeface="Arial" panose="020B0604020202020204" pitchFamily="34" charset="0"/>
                <a:ea typeface="Calibri" panose="020F0502020204030204" pitchFamily="34" charset="0"/>
                <a:cs typeface="Arial" panose="020B0604020202020204" pitchFamily="34" charset="0"/>
              </a:rPr>
              <a:t>FTT</a:t>
            </a:r>
            <a:r>
              <a:rPr lang="ru-RU" sz="1400" dirty="0">
                <a:latin typeface="Arial" panose="020B0604020202020204" pitchFamily="34" charset="0"/>
                <a:ea typeface="Calibri" panose="020F0502020204030204" pitchFamily="34" charset="0"/>
                <a:cs typeface="Arial" panose="020B0604020202020204" pitchFamily="34" charset="0"/>
              </a:rPr>
              <a:t>), % БРАКА И ЗАТРАТАМИ НА БРАК</a:t>
            </a:r>
            <a:endParaRPr lang="ru-RU" sz="1100" dirty="0">
              <a:latin typeface="Arial" panose="020B0604020202020204" pitchFamily="34" charset="0"/>
              <a:ea typeface="Calibri" panose="020F0502020204030204" pitchFamily="34" charset="0"/>
              <a:cs typeface="Arial" panose="020B0604020202020204" pitchFamily="34" charset="0"/>
            </a:endParaRPr>
          </a:p>
          <a:p>
            <a:pPr marL="180340">
              <a:lnSpc>
                <a:spcPct val="150000"/>
              </a:lnSpc>
              <a:spcAft>
                <a:spcPts val="0"/>
              </a:spcAft>
            </a:pPr>
            <a:r>
              <a:rPr lang="ru-RU" sz="1400" dirty="0">
                <a:latin typeface="Arial" panose="020B0604020202020204" pitchFamily="34" charset="0"/>
                <a:ea typeface="Calibri" panose="020F0502020204030204" pitchFamily="34" charset="0"/>
                <a:cs typeface="Arial" panose="020B0604020202020204" pitchFamily="34" charset="0"/>
              </a:rPr>
              <a:t>4.3. ЦЕЛЬ – СОКРАЩЕНИЕ ВРЕМЕНИ ПРИНЯТИЯ РЕШЕНИЯ ПО НЕСООТВЕТСВУЮЩЕЙ ПРОДУКЦИИ С 7 дней до 2х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3. ВХОДНОЙ КОНТРОЛЬ: </a:t>
            </a:r>
            <a:r>
              <a:rPr lang="ru-RU" sz="1400" dirty="0">
                <a:latin typeface="Arial" panose="020B0604020202020204" pitchFamily="34" charset="0"/>
                <a:ea typeface="Calibri" panose="020F0502020204030204" pitchFamily="34" charset="0"/>
                <a:cs typeface="Arial" panose="020B0604020202020204" pitchFamily="34" charset="0"/>
              </a:rPr>
              <a:t>ЦЕЛЬ ПРИ ПОКУПКЕ ДСЕ У СТОРОННИХ ПОСТАВЩИКОВ СОКРАТИТЬ  КОЛИЧЕСТВО БРАКОВАННЫХ ИЗДЕЛИЙ ПОСТУПАЮЩИХ НА СБОРКУ ДО 5%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2. ПОСТАНОВКА НА ПРОИЗВОДСТВО: </a:t>
            </a:r>
            <a:r>
              <a:rPr lang="ru-RU" sz="1400" dirty="0">
                <a:latin typeface="Arial" panose="020B0604020202020204" pitchFamily="34" charset="0"/>
                <a:ea typeface="Calibri" panose="020F0502020204030204" pitchFamily="34" charset="0"/>
                <a:cs typeface="Arial" panose="020B0604020202020204" pitchFamily="34" charset="0"/>
              </a:rPr>
              <a:t> ЦЕЛЬ: ПРОВЕДЕНИЕ КОНТРОЛЬНЫХ ОПЕРАЦИЙ В ОБЪМЕ 100% ВЫПУСКАЕМОЙ НОВОЙ ПОДУКЦИИ</a:t>
            </a:r>
            <a:r>
              <a:rPr lang="ru-RU" sz="1100" b="1" dirty="0">
                <a:latin typeface="Arial" panose="020B0604020202020204" pitchFamily="34" charset="0"/>
                <a:ea typeface="Calibri" panose="020F0502020204030204" pitchFamily="34" charset="0"/>
                <a:cs typeface="Arial" panose="020B0604020202020204" pitchFamily="34" charset="0"/>
              </a:rPr>
              <a:t> </a:t>
            </a: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1. РАЗРАБОТКА НТД:  </a:t>
            </a:r>
            <a:r>
              <a:rPr lang="ru-RU" sz="1400" dirty="0">
                <a:latin typeface="Arial" panose="020B0604020202020204" pitchFamily="34" charset="0"/>
                <a:ea typeface="Calibri" panose="020F0502020204030204" pitchFamily="34" charset="0"/>
                <a:cs typeface="Arial" panose="020B0604020202020204" pitchFamily="34" charset="0"/>
              </a:rPr>
              <a:t>ЦЕЛЬ:</a:t>
            </a:r>
            <a:r>
              <a:rPr lang="ru-RU" sz="1400" b="1" dirty="0">
                <a:latin typeface="Arial" panose="020B0604020202020204" pitchFamily="34" charset="0"/>
                <a:ea typeface="Calibri" panose="020F0502020204030204" pitchFamily="34" charset="0"/>
                <a:cs typeface="Arial" panose="020B0604020202020204" pitchFamily="34" charset="0"/>
              </a:rPr>
              <a:t> </a:t>
            </a:r>
            <a:r>
              <a:rPr lang="ru-RU" sz="1400" dirty="0">
                <a:latin typeface="Arial" panose="020B0604020202020204" pitchFamily="34" charset="0"/>
                <a:ea typeface="Calibri" panose="020F0502020204030204" pitchFamily="34" charset="0"/>
                <a:cs typeface="Arial" panose="020B0604020202020204" pitchFamily="34" charset="0"/>
              </a:rPr>
              <a:t>ОБЕСПЕЧИТЬ НА 90% СПЕЦИАЛИСТОВ ОТК КАРТАМИ КОНТРОЛЯ</a:t>
            </a:r>
            <a:endParaRPr lang="ru-RU" sz="1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207893" y="659877"/>
            <a:ext cx="4599778" cy="4599778"/>
          </a:xfrm>
          <a:prstGeom prst="rect">
            <a:avLst/>
          </a:prstGeom>
        </p:spPr>
      </p:pic>
    </p:spTree>
    <p:extLst>
      <p:ext uri="{BB962C8B-B14F-4D97-AF65-F5344CB8AC3E}">
        <p14:creationId xmlns:p14="http://schemas.microsoft.com/office/powerpoint/2010/main" val="2133179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84B9B4-11D8-B840-820C-EB512AAC9793}"/>
              </a:ext>
            </a:extLst>
          </p:cNvPr>
          <p:cNvSpPr txBox="1"/>
          <p:nvPr/>
        </p:nvSpPr>
        <p:spPr>
          <a:xfrm>
            <a:off x="2780180" y="393557"/>
            <a:ext cx="7305114" cy="369332"/>
          </a:xfrm>
          <a:prstGeom prst="rect">
            <a:avLst/>
          </a:prstGeom>
          <a:noFill/>
        </p:spPr>
        <p:txBody>
          <a:bodyPr wrap="square">
            <a:spAutoFit/>
          </a:bodyPr>
          <a:lstStyle/>
          <a:p>
            <a:pPr algn="ctr"/>
            <a:r>
              <a:rPr lang="ru-RU" b="1" dirty="0">
                <a:solidFill>
                  <a:schemeClr val="tx2">
                    <a:lumMod val="50000"/>
                  </a:schemeClr>
                </a:solidFill>
                <a:latin typeface="Arial" panose="020B0604020202020204" pitchFamily="34" charset="0"/>
                <a:cs typeface="Arial" panose="020B0604020202020204" pitchFamily="34" charset="0"/>
              </a:rPr>
              <a:t>План-график типовых испытаний</a:t>
            </a:r>
          </a:p>
        </p:txBody>
      </p:sp>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18</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084445256"/>
              </p:ext>
            </p:extLst>
          </p:nvPr>
        </p:nvGraphicFramePr>
        <p:xfrm>
          <a:off x="226244" y="838985"/>
          <a:ext cx="6881566" cy="5731497"/>
        </p:xfrm>
        <a:graphic>
          <a:graphicData uri="http://schemas.openxmlformats.org/presentationml/2006/ole">
            <mc:AlternateContent xmlns:mc="http://schemas.openxmlformats.org/markup-compatibility/2006">
              <mc:Choice xmlns:v="urn:schemas-microsoft-com:vml" Requires="v">
                <p:oleObj name="Документ" r:id="rId2" imgW="5745933" imgH="8848276" progId="Word.Document.12">
                  <p:embed/>
                </p:oleObj>
              </mc:Choice>
              <mc:Fallback>
                <p:oleObj name="Документ" r:id="rId2" imgW="5745933" imgH="8848276" progId="Word.Document.12">
                  <p:embed/>
                  <p:pic>
                    <p:nvPicPr>
                      <p:cNvPr id="0" name=""/>
                      <p:cNvPicPr/>
                      <p:nvPr/>
                    </p:nvPicPr>
                    <p:blipFill>
                      <a:blip r:embed="rId3"/>
                      <a:stretch>
                        <a:fillRect/>
                      </a:stretch>
                    </p:blipFill>
                    <p:spPr>
                      <a:xfrm>
                        <a:off x="226244" y="838985"/>
                        <a:ext cx="6881566" cy="5731497"/>
                      </a:xfrm>
                      <a:prstGeom prst="rect">
                        <a:avLst/>
                      </a:prstGeom>
                    </p:spPr>
                  </p:pic>
                </p:oleObj>
              </mc:Fallback>
            </mc:AlternateContent>
          </a:graphicData>
        </a:graphic>
      </p:graphicFrame>
      <p:pic>
        <p:nvPicPr>
          <p:cNvPr id="7" name="Рисунок 6"/>
          <p:cNvPicPr>
            <a:picLocks noChangeAspect="1"/>
          </p:cNvPicPr>
          <p:nvPr/>
        </p:nvPicPr>
        <p:blipFill>
          <a:blip r:embed="rId4"/>
          <a:stretch>
            <a:fillRect/>
          </a:stretch>
        </p:blipFill>
        <p:spPr>
          <a:xfrm>
            <a:off x="6432737" y="2222450"/>
            <a:ext cx="5520856" cy="4140642"/>
          </a:xfrm>
          <a:prstGeom prst="rect">
            <a:avLst/>
          </a:prstGeom>
        </p:spPr>
      </p:pic>
    </p:spTree>
    <p:extLst>
      <p:ext uri="{BB962C8B-B14F-4D97-AF65-F5344CB8AC3E}">
        <p14:creationId xmlns:p14="http://schemas.microsoft.com/office/powerpoint/2010/main" val="2231070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7EDE47-021B-DAB8-794A-856E496AEE47}"/>
              </a:ext>
            </a:extLst>
          </p:cNvPr>
          <p:cNvSpPr txBox="1"/>
          <p:nvPr/>
        </p:nvSpPr>
        <p:spPr>
          <a:xfrm>
            <a:off x="3263696" y="191801"/>
            <a:ext cx="6474192" cy="369332"/>
          </a:xfrm>
          <a:prstGeom prst="rect">
            <a:avLst/>
          </a:prstGeom>
          <a:noFill/>
        </p:spPr>
        <p:txBody>
          <a:bodyPr wrap="square">
            <a:spAutoFit/>
          </a:bodyPr>
          <a:lstStyle/>
          <a:p>
            <a:pPr algn="ctr"/>
            <a:r>
              <a:rPr lang="ru-RU" b="1" dirty="0">
                <a:latin typeface="Times New Roman" panose="02020603050405020304" pitchFamily="18" charset="0"/>
                <a:ea typeface="Calibri" panose="020F0502020204030204" pitchFamily="34" charset="0"/>
              </a:rPr>
              <a:t>Окончательный контроль приёмки и испытание продукции</a:t>
            </a:r>
            <a:endParaRPr lang="ru-RU" dirty="0">
              <a:solidFill>
                <a:schemeClr val="accent1">
                  <a:lumMod val="50000"/>
                </a:schemeClr>
              </a:solidFill>
              <a:latin typeface="Arial" panose="020B0604020202020204" pitchFamily="34" charset="0"/>
              <a:cs typeface="Arial" panose="020B0604020202020204" pitchFamily="34" charset="0"/>
            </a:endParaRPr>
          </a:p>
        </p:txBody>
      </p:sp>
      <p:sp>
        <p:nvSpPr>
          <p:cNvPr id="5"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19</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nvGraphicFramePr>
        <p:xfrm>
          <a:off x="358217" y="1209703"/>
          <a:ext cx="11481848" cy="5273749"/>
        </p:xfrm>
        <a:graphic>
          <a:graphicData uri="http://schemas.openxmlformats.org/drawingml/2006/table">
            <a:tbl>
              <a:tblPr/>
              <a:tblGrid>
                <a:gridCol w="2218804">
                  <a:extLst>
                    <a:ext uri="{9D8B030D-6E8A-4147-A177-3AD203B41FA5}">
                      <a16:colId xmlns:a16="http://schemas.microsoft.com/office/drawing/2014/main" val="2576446463"/>
                    </a:ext>
                  </a:extLst>
                </a:gridCol>
                <a:gridCol w="481726">
                  <a:extLst>
                    <a:ext uri="{9D8B030D-6E8A-4147-A177-3AD203B41FA5}">
                      <a16:colId xmlns:a16="http://schemas.microsoft.com/office/drawing/2014/main" val="3354053876"/>
                    </a:ext>
                  </a:extLst>
                </a:gridCol>
                <a:gridCol w="674961">
                  <a:extLst>
                    <a:ext uri="{9D8B030D-6E8A-4147-A177-3AD203B41FA5}">
                      <a16:colId xmlns:a16="http://schemas.microsoft.com/office/drawing/2014/main" val="1537481535"/>
                    </a:ext>
                  </a:extLst>
                </a:gridCol>
                <a:gridCol w="964815">
                  <a:extLst>
                    <a:ext uri="{9D8B030D-6E8A-4147-A177-3AD203B41FA5}">
                      <a16:colId xmlns:a16="http://schemas.microsoft.com/office/drawing/2014/main" val="3903975147"/>
                    </a:ext>
                  </a:extLst>
                </a:gridCol>
                <a:gridCol w="964815">
                  <a:extLst>
                    <a:ext uri="{9D8B030D-6E8A-4147-A177-3AD203B41FA5}">
                      <a16:colId xmlns:a16="http://schemas.microsoft.com/office/drawing/2014/main" val="1737473842"/>
                    </a:ext>
                  </a:extLst>
                </a:gridCol>
                <a:gridCol w="775662">
                  <a:extLst>
                    <a:ext uri="{9D8B030D-6E8A-4147-A177-3AD203B41FA5}">
                      <a16:colId xmlns:a16="http://schemas.microsoft.com/office/drawing/2014/main" val="472010365"/>
                    </a:ext>
                  </a:extLst>
                </a:gridCol>
                <a:gridCol w="1060754">
                  <a:extLst>
                    <a:ext uri="{9D8B030D-6E8A-4147-A177-3AD203B41FA5}">
                      <a16:colId xmlns:a16="http://schemas.microsoft.com/office/drawing/2014/main" val="154158695"/>
                    </a:ext>
                  </a:extLst>
                </a:gridCol>
                <a:gridCol w="1060754">
                  <a:extLst>
                    <a:ext uri="{9D8B030D-6E8A-4147-A177-3AD203B41FA5}">
                      <a16:colId xmlns:a16="http://schemas.microsoft.com/office/drawing/2014/main" val="1435431047"/>
                    </a:ext>
                  </a:extLst>
                </a:gridCol>
                <a:gridCol w="1060754">
                  <a:extLst>
                    <a:ext uri="{9D8B030D-6E8A-4147-A177-3AD203B41FA5}">
                      <a16:colId xmlns:a16="http://schemas.microsoft.com/office/drawing/2014/main" val="4268178695"/>
                    </a:ext>
                  </a:extLst>
                </a:gridCol>
                <a:gridCol w="1253988">
                  <a:extLst>
                    <a:ext uri="{9D8B030D-6E8A-4147-A177-3AD203B41FA5}">
                      <a16:colId xmlns:a16="http://schemas.microsoft.com/office/drawing/2014/main" val="3479034878"/>
                    </a:ext>
                  </a:extLst>
                </a:gridCol>
                <a:gridCol w="964815">
                  <a:extLst>
                    <a:ext uri="{9D8B030D-6E8A-4147-A177-3AD203B41FA5}">
                      <a16:colId xmlns:a16="http://schemas.microsoft.com/office/drawing/2014/main" val="2331839511"/>
                    </a:ext>
                  </a:extLst>
                </a:gridCol>
              </a:tblGrid>
              <a:tr h="494318">
                <a:tc rowSpan="2">
                  <a:txBody>
                    <a:bodyPr/>
                    <a:lstStyle/>
                    <a:p>
                      <a:pPr algn="ctr">
                        <a:spcAft>
                          <a:spcPts val="0"/>
                        </a:spcAft>
                      </a:pPr>
                      <a:endParaRPr lang="ru-RU" sz="500">
                        <a:effectLst/>
                        <a:latin typeface="Times New Roman" panose="02020603050405020304" pitchFamily="18" charset="0"/>
                        <a:ea typeface="Times New Roman" panose="02020603050405020304" pitchFamily="18" charset="0"/>
                      </a:endParaRPr>
                    </a:p>
                    <a:p>
                      <a:pPr>
                        <a:spcAft>
                          <a:spcPts val="0"/>
                        </a:spcAft>
                      </a:pPr>
                      <a:r>
                        <a:rPr lang="ru-RU" sz="5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Приложение Е к СТП 413 -2005</a:t>
                      </a:r>
                      <a:endParaRPr lang="ru-RU" sz="500">
                        <a:effectLst/>
                        <a:latin typeface="Times New Roman" panose="02020603050405020304" pitchFamily="18" charset="0"/>
                        <a:ea typeface="Times New Roman" panose="02020603050405020304" pitchFamily="18" charset="0"/>
                      </a:endParaRPr>
                    </a:p>
                    <a:p>
                      <a:r>
                        <a:rPr lang="ru-RU" sz="500">
                          <a:effectLst/>
                          <a:latin typeface="Times New Roman" panose="02020603050405020304" pitchFamily="18" charset="0"/>
                        </a:rPr>
                        <a:t>Наименование параметра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Ед. изм</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Номер пункта</a:t>
                      </a:r>
                    </a:p>
                    <a:p>
                      <a:pPr algn="ctr">
                        <a:spcAft>
                          <a:spcPts val="0"/>
                        </a:spcAft>
                      </a:pPr>
                      <a:r>
                        <a:rPr lang="ru-RU" sz="500">
                          <a:effectLst/>
                          <a:latin typeface="Times New Roman" panose="02020603050405020304" pitchFamily="18" charset="0"/>
                          <a:ea typeface="Times New Roman" panose="02020603050405020304" pitchFamily="18" charset="0"/>
                        </a:rPr>
                        <a:t>технических</a:t>
                      </a:r>
                    </a:p>
                    <a:p>
                      <a:pPr algn="ctr">
                        <a:spcAft>
                          <a:spcPts val="0"/>
                        </a:spcAft>
                      </a:pPr>
                      <a:r>
                        <a:rPr lang="ru-RU" sz="500">
                          <a:effectLst/>
                          <a:latin typeface="Times New Roman" panose="02020603050405020304" pitchFamily="18" charset="0"/>
                          <a:ea typeface="Times New Roman" panose="02020603050405020304" pitchFamily="18" charset="0"/>
                        </a:rPr>
                        <a:t>требований</a:t>
                      </a:r>
                    </a:p>
                    <a:p>
                      <a:pPr algn="ctr">
                        <a:spcAft>
                          <a:spcPts val="0"/>
                        </a:spcAft>
                      </a:pPr>
                      <a:r>
                        <a:rPr lang="ru-RU" sz="500">
                          <a:effectLst/>
                          <a:latin typeface="Times New Roman" panose="02020603050405020304" pitchFamily="18" charset="0"/>
                          <a:ea typeface="Times New Roman" panose="02020603050405020304" pitchFamily="18" charset="0"/>
                        </a:rPr>
                        <a:t>КС-45731М2</a:t>
                      </a:r>
                    </a:p>
                    <a:p>
                      <a:pPr algn="ctr">
                        <a:spcAft>
                          <a:spcPts val="0"/>
                        </a:spcAft>
                      </a:pPr>
                      <a:r>
                        <a:rPr lang="ru-RU" sz="500">
                          <a:effectLst/>
                          <a:latin typeface="Times New Roman" panose="02020603050405020304" pitchFamily="18" charset="0"/>
                          <a:ea typeface="Times New Roman" panose="02020603050405020304" pitchFamily="18" charset="0"/>
                        </a:rPr>
                        <a:t>00.000 ПМ2</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Требование к параметру</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Данные второго этапа ПИ</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Подпись, дата,  расшифровка подписи представителя ОТК</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Данные второго этапа ПСИ</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Подпись, дата, расшифровка подписи</a:t>
                      </a:r>
                    </a:p>
                    <a:p>
                      <a:pPr algn="ctr">
                        <a:spcAft>
                          <a:spcPts val="0"/>
                        </a:spcAft>
                      </a:pPr>
                      <a:r>
                        <a:rPr lang="ru-RU" sz="500">
                          <a:effectLst/>
                          <a:latin typeface="Times New Roman" panose="02020603050405020304" pitchFamily="18" charset="0"/>
                          <a:ea typeface="Times New Roman" panose="02020603050405020304" pitchFamily="18" charset="0"/>
                        </a:rPr>
                        <a:t>представителя заказчика</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500">
                          <a:effectLst/>
                          <a:latin typeface="Times New Roman" panose="02020603050405020304" pitchFamily="18" charset="0"/>
                          <a:ea typeface="Times New Roman" panose="02020603050405020304" pitchFamily="18" charset="0"/>
                        </a:rPr>
                        <a:t>Примечание</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614566"/>
                  </a:ext>
                </a:extLst>
              </a:tr>
              <a:tr h="395454">
                <a:tc vMerge="1">
                  <a:txBody>
                    <a:bodyPr/>
                    <a:lstStyle/>
                    <a:p>
                      <a:endParaRPr lang="ru-RU"/>
                    </a:p>
                  </a:txBody>
                  <a:tcPr/>
                </a:tc>
                <a:tc vMerge="1">
                  <a:txBody>
                    <a:bodyPr/>
                    <a:lstStyle/>
                    <a:p>
                      <a:endParaRPr lang="ru-RU"/>
                    </a:p>
                  </a:txBody>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ТТ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500">
                          <a:effectLst/>
                          <a:latin typeface="Times New Roman" panose="02020603050405020304" pitchFamily="18" charset="0"/>
                          <a:ea typeface="Times New Roman" panose="02020603050405020304" pitchFamily="18" charset="0"/>
                        </a:rPr>
                        <a:t>Мет исп</a:t>
                      </a:r>
                    </a:p>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номинал</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500">
                          <a:effectLst/>
                          <a:latin typeface="Times New Roman" panose="02020603050405020304" pitchFamily="18" charset="0"/>
                          <a:ea typeface="Times New Roman" panose="02020603050405020304" pitchFamily="18" charset="0"/>
                        </a:rPr>
                        <a:t>допустимое отклонение</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3194190992"/>
                  </a:ext>
                </a:extLst>
              </a:tr>
              <a:tr h="98898">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1</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dirty="0">
                          <a:effectLst/>
                          <a:latin typeface="Times New Roman" panose="02020603050405020304" pitchFamily="18" charset="0"/>
                          <a:ea typeface="Times New Roman" panose="02020603050405020304" pitchFamily="18" charset="0"/>
                        </a:rPr>
                        <a:t>3</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4</a:t>
                      </a: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5</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6</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7</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9</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10</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11</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244056"/>
                  </a:ext>
                </a:extLst>
              </a:tr>
              <a:tr h="296690">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Визуальный контроль</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2.8.1</a:t>
                      </a:r>
                    </a:p>
                    <a:p>
                      <a:pPr algn="ctr">
                        <a:spcAft>
                          <a:spcPts val="0"/>
                        </a:spcAft>
                      </a:pPr>
                      <a:r>
                        <a:rPr lang="ru-RU" sz="500">
                          <a:effectLst/>
                          <a:latin typeface="Times New Roman" panose="02020603050405020304" pitchFamily="18" charset="0"/>
                          <a:ea typeface="Times New Roman" panose="02020603050405020304" pitchFamily="18" charset="0"/>
                        </a:rPr>
                        <a:t>2.8.2</a:t>
                      </a:r>
                    </a:p>
                    <a:p>
                      <a:pPr algn="ctr">
                        <a:spcAft>
                          <a:spcPts val="0"/>
                        </a:spcAft>
                      </a:pPr>
                      <a:r>
                        <a:rPr lang="ru-RU" sz="500">
                          <a:effectLst/>
                          <a:latin typeface="Times New Roman" panose="02020603050405020304" pitchFamily="18" charset="0"/>
                          <a:ea typeface="Times New Roman" panose="02020603050405020304" pitchFamily="18" charset="0"/>
                        </a:rPr>
                        <a:t>2.8.3</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Выполнено</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802138"/>
                  </a:ext>
                </a:extLst>
              </a:tr>
              <a:tr h="395454">
                <a:tc>
                  <a:txBody>
                    <a:bodyPr/>
                    <a:lstStyle/>
                    <a:p>
                      <a:pPr marL="342900" lvl="0" indent="-342900">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Наличие и комплектность эксплуатационной документации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dirty="0">
                          <a:effectLst/>
                          <a:latin typeface="Times New Roman" panose="02020603050405020304" pitchFamily="18" charset="0"/>
                          <a:ea typeface="Times New Roman" panose="02020603050405020304" pitchFamily="18" charset="0"/>
                        </a:rPr>
                        <a:t>2.8.3</a:t>
                      </a:r>
                    </a:p>
                    <a:p>
                      <a:pPr algn="ctr">
                        <a:spcAft>
                          <a:spcPts val="0"/>
                        </a:spcAft>
                      </a:pPr>
                      <a:r>
                        <a:rPr lang="ru-RU" sz="500" dirty="0">
                          <a:effectLst/>
                          <a:latin typeface="Times New Roman" panose="02020603050405020304" pitchFamily="18" charset="0"/>
                          <a:ea typeface="Times New Roman" panose="02020603050405020304" pitchFamily="18" charset="0"/>
                        </a:rPr>
                        <a:t>2.8.4</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Комплект.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dirty="0">
                          <a:effectLst/>
                          <a:latin typeface="Times New Roman" panose="02020603050405020304" pitchFamily="18" charset="0"/>
                          <a:ea typeface="Times New Roman" panose="02020603050405020304" pitchFamily="18" charset="0"/>
                        </a:rPr>
                        <a:t> </a:t>
                      </a:r>
                      <a:endParaRPr lang="ru-RU" sz="500" dirty="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918441"/>
                  </a:ext>
                </a:extLst>
              </a:tr>
              <a:tr h="395454">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Соответствие номеров комплектующих изделий</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2.8.5</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Соответствует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dirty="0">
                          <a:effectLst/>
                          <a:latin typeface="Times New Roman" panose="02020603050405020304" pitchFamily="18" charset="0"/>
                          <a:ea typeface="Times New Roman" panose="02020603050405020304" pitchFamily="18" charset="0"/>
                        </a:rPr>
                        <a:t> </a:t>
                      </a:r>
                      <a:endParaRPr lang="ru-RU" sz="500" dirty="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159750"/>
                  </a:ext>
                </a:extLst>
              </a:tr>
              <a:tr h="231173">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Комплектность крана</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2.8.6</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Комплект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7900884"/>
                  </a:ext>
                </a:extLst>
              </a:tr>
              <a:tr h="197793">
                <a:tc>
                  <a:txBody>
                    <a:bodyPr/>
                    <a:lstStyle/>
                    <a:p>
                      <a:pPr marL="342900" lvl="0" indent="-342900" algn="just">
                        <a:spcAft>
                          <a:spcPts val="0"/>
                        </a:spcAft>
                        <a:buFont typeface="+mj-lt"/>
                        <a:buAutoNum type="arabicPeriod"/>
                        <a:tabLst>
                          <a:tab pos="201930" algn="l"/>
                          <a:tab pos="1669415" algn="l"/>
                        </a:tabLst>
                      </a:pPr>
                      <a:r>
                        <a:rPr lang="ru-RU" sz="500" dirty="0">
                          <a:effectLst/>
                          <a:latin typeface="Times New Roman" panose="02020603050405020304" pitchFamily="18" charset="0"/>
                          <a:ea typeface="Times New Roman" panose="02020603050405020304" pitchFamily="18" charset="0"/>
                        </a:rPr>
                        <a:t>Работа электрооборудования</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2.8.7</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Работает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532663"/>
                  </a:ext>
                </a:extLst>
              </a:tr>
              <a:tr h="395589">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Плотность электролита АКБ</a:t>
                      </a:r>
                    </a:p>
                    <a:p>
                      <a:pPr algn="just">
                        <a:spcAft>
                          <a:spcPts val="0"/>
                        </a:spcAft>
                      </a:pPr>
                      <a:r>
                        <a:rPr lang="ru-RU" sz="500">
                          <a:effectLst/>
                          <a:latin typeface="Times New Roman" panose="02020603050405020304" pitchFamily="18" charset="0"/>
                          <a:ea typeface="Times New Roman" panose="02020603050405020304" pitchFamily="18" charset="0"/>
                        </a:rPr>
                        <a:t> </a:t>
                      </a:r>
                    </a:p>
                    <a:p>
                      <a:pPr algn="just">
                        <a:spcAft>
                          <a:spcPts val="0"/>
                        </a:spcAft>
                      </a:pPr>
                      <a:r>
                        <a:rPr lang="ru-RU" sz="500">
                          <a:effectLst/>
                          <a:latin typeface="Times New Roman" panose="02020603050405020304" pitchFamily="18" charset="0"/>
                          <a:ea typeface="Times New Roman" panose="02020603050405020304" pitchFamily="18" charset="0"/>
                        </a:rPr>
                        <a:t>          Уровень электролита АКБ</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500">
                          <a:effectLst/>
                          <a:latin typeface="Times New Roman" panose="02020603050405020304" pitchFamily="18" charset="0"/>
                          <a:ea typeface="Times New Roman" panose="02020603050405020304" pitchFamily="18" charset="0"/>
                        </a:rPr>
                        <a:t>г/см</a:t>
                      </a:r>
                      <a:r>
                        <a:rPr lang="ru-RU" sz="500" baseline="30000">
                          <a:effectLst/>
                          <a:latin typeface="Times New Roman" panose="02020603050405020304" pitchFamily="18" charset="0"/>
                          <a:ea typeface="Times New Roman" panose="02020603050405020304" pitchFamily="18" charset="0"/>
                        </a:rPr>
                        <a:t>3</a:t>
                      </a:r>
                      <a:endParaRPr lang="ru-RU" sz="500">
                        <a:effectLst/>
                        <a:latin typeface="Times New Roman" panose="02020603050405020304" pitchFamily="18" charset="0"/>
                        <a:ea typeface="Times New Roman" panose="02020603050405020304" pitchFamily="18" charset="0"/>
                      </a:endParaRP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2.8.7</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1,28</a:t>
                      </a:r>
                    </a:p>
                    <a:p>
                      <a:pPr algn="ctr">
                        <a:spcAft>
                          <a:spcPts val="0"/>
                        </a:spcAft>
                      </a:pPr>
                      <a:r>
                        <a:rPr lang="ru-RU" sz="500">
                          <a:effectLst/>
                          <a:latin typeface="Times New Roman" panose="02020603050405020304" pitchFamily="18" charset="0"/>
                          <a:ea typeface="Times New Roman" panose="02020603050405020304" pitchFamily="18" charset="0"/>
                        </a:rPr>
                        <a:t> </a:t>
                      </a:r>
                    </a:p>
                    <a:p>
                      <a:pPr algn="ctr">
                        <a:spcAft>
                          <a:spcPts val="0"/>
                        </a:spcAft>
                      </a:pPr>
                      <a:r>
                        <a:rPr lang="ru-RU" sz="500">
                          <a:effectLst/>
                          <a:latin typeface="Times New Roman" panose="02020603050405020304" pitchFamily="18" charset="0"/>
                          <a:ea typeface="Times New Roman" panose="02020603050405020304" pitchFamily="18" charset="0"/>
                        </a:rPr>
                        <a:t>Соответствует</a:t>
                      </a: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sym typeface="Symbol" panose="05050102010706020507" pitchFamily="18" charset="2"/>
                        </a:rPr>
                        <a:t></a:t>
                      </a:r>
                      <a:r>
                        <a:rPr lang="ru-RU" sz="500">
                          <a:effectLst/>
                          <a:latin typeface="Times New Roman" panose="02020603050405020304" pitchFamily="18" charset="0"/>
                          <a:ea typeface="Times New Roman" panose="02020603050405020304" pitchFamily="18" charset="0"/>
                        </a:rPr>
                        <a:t>0,01</a:t>
                      </a:r>
                    </a:p>
                  </a:txBody>
                  <a:tcPr marL="34302" marR="343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dirty="0">
                          <a:effectLst/>
                          <a:latin typeface="Times New Roman" panose="02020603050405020304" pitchFamily="18" charset="0"/>
                          <a:ea typeface="Times New Roman" panose="02020603050405020304" pitchFamily="18" charset="0"/>
                        </a:rPr>
                        <a:t> </a:t>
                      </a:r>
                      <a:endParaRPr lang="ru-RU" sz="500" dirty="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778007"/>
                  </a:ext>
                </a:extLst>
              </a:tr>
              <a:tr h="197793">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Товарный вид</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Соответствует</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764832"/>
                  </a:ext>
                </a:extLst>
              </a:tr>
              <a:tr h="197793">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Консервация</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2.8.3</a:t>
                      </a:r>
                    </a:p>
                    <a:p>
                      <a:pPr algn="ctr">
                        <a:spcAft>
                          <a:spcPts val="0"/>
                        </a:spcAft>
                      </a:pPr>
                      <a:r>
                        <a:rPr lang="ru-RU" sz="500">
                          <a:effectLst/>
                          <a:latin typeface="Times New Roman" panose="02020603050405020304" pitchFamily="18" charset="0"/>
                          <a:ea typeface="Times New Roman" panose="02020603050405020304" pitchFamily="18" charset="0"/>
                        </a:rPr>
                        <a:t>2.8.9</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Проведена</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925758"/>
                  </a:ext>
                </a:extLst>
              </a:tr>
              <a:tr h="197793">
                <a:tc>
                  <a:txBody>
                    <a:bodyPr/>
                    <a:lstStyle/>
                    <a:p>
                      <a:pPr marL="342900" lvl="0" indent="-342900" algn="just">
                        <a:spcAft>
                          <a:spcPts val="0"/>
                        </a:spcAft>
                        <a:buFont typeface="+mj-lt"/>
                        <a:buAutoNum type="arabicPeriod"/>
                        <a:tabLst>
                          <a:tab pos="201930" algn="l"/>
                          <a:tab pos="1669415" algn="l"/>
                        </a:tabLst>
                      </a:pPr>
                      <a:r>
                        <a:rPr lang="ru-RU" sz="500">
                          <a:effectLst/>
                          <a:latin typeface="Times New Roman" panose="02020603050405020304" pitchFamily="18" charset="0"/>
                          <a:ea typeface="Times New Roman" panose="02020603050405020304" pitchFamily="18" charset="0"/>
                        </a:rPr>
                        <a:t>Контроль готовности к отгрузке</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2.8.10</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2.8</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Проведен</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500">
                          <a:effectLst/>
                          <a:latin typeface="Times New Roman" panose="02020603050405020304" pitchFamily="18" charset="0"/>
                          <a:ea typeface="Times New Roman" panose="02020603050405020304" pitchFamily="18" charset="0"/>
                        </a:rPr>
                        <a:t> </a:t>
                      </a: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600">
                          <a:effectLst/>
                          <a:latin typeface="Times New Roman" panose="02020603050405020304" pitchFamily="18" charset="0"/>
                          <a:ea typeface="Times New Roman" panose="02020603050405020304" pitchFamily="18" charset="0"/>
                        </a:rPr>
                        <a:t> </a:t>
                      </a:r>
                      <a:endParaRPr lang="ru-RU" sz="50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12328"/>
                  </a:ext>
                </a:extLst>
              </a:tr>
              <a:tr h="1779547">
                <a:tc gridSpan="6">
                  <a:txBody>
                    <a:bodyPr/>
                    <a:lstStyle/>
                    <a:p>
                      <a:pPr>
                        <a:spcAft>
                          <a:spcPts val="0"/>
                        </a:spcAft>
                      </a:pPr>
                      <a:r>
                        <a:rPr lang="ru-RU" sz="600" dirty="0">
                          <a:effectLst/>
                          <a:latin typeface="Times New Roman" panose="02020603050405020304" pitchFamily="18" charset="0"/>
                          <a:ea typeface="Times New Roman" panose="02020603050405020304" pitchFamily="18" charset="0"/>
                        </a:rPr>
                        <a:t>Заключение ОТК: изделия партии</a:t>
                      </a:r>
                      <a:r>
                        <a:rPr lang="ru-RU" sz="500" dirty="0">
                          <a:effectLst/>
                          <a:latin typeface="Times New Roman" panose="02020603050405020304" pitchFamily="18" charset="0"/>
                          <a:ea typeface="Times New Roman" panose="02020603050405020304" pitchFamily="18" charset="0"/>
                        </a:rPr>
                        <a:t>____</a:t>
                      </a:r>
                      <a:r>
                        <a:rPr lang="ru-RU" sz="600" u="sng" dirty="0">
                          <a:effectLst/>
                          <a:latin typeface="Times New Roman" panose="02020603050405020304" pitchFamily="18" charset="0"/>
                          <a:ea typeface="Times New Roman" panose="02020603050405020304" pitchFamily="18" charset="0"/>
                        </a:rPr>
                        <a:t> КС-45731М2</a:t>
                      </a:r>
                      <a:r>
                        <a:rPr lang="ru-RU" sz="500" dirty="0">
                          <a:effectLst/>
                          <a:latin typeface="Times New Roman" panose="02020603050405020304" pitchFamily="18" charset="0"/>
                          <a:ea typeface="Times New Roman" panose="02020603050405020304" pitchFamily="18" charset="0"/>
                        </a:rPr>
                        <a:t>__      </a:t>
                      </a:r>
                      <a:r>
                        <a:rPr lang="ru-RU" sz="600" dirty="0">
                          <a:effectLst/>
                          <a:latin typeface="Times New Roman" panose="02020603050405020304" pitchFamily="18" charset="0"/>
                          <a:ea typeface="Times New Roman" panose="02020603050405020304" pitchFamily="18" charset="0"/>
                        </a:rPr>
                        <a:t>за № </a:t>
                      </a:r>
                      <a:r>
                        <a:rPr lang="ru-RU" sz="600" u="sng" dirty="0">
                          <a:effectLst/>
                          <a:latin typeface="Times New Roman" panose="02020603050405020304" pitchFamily="18" charset="0"/>
                          <a:ea typeface="Times New Roman" panose="02020603050405020304" pitchFamily="18" charset="0"/>
                        </a:rPr>
                        <a:t>______</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rPr>
                        <a:t>наименование или</a:t>
                      </a:r>
                      <a:r>
                        <a:rPr lang="ru-RU" sz="500" dirty="0">
                          <a:effectLst/>
                          <a:latin typeface="Times New Roman" panose="02020603050405020304" pitchFamily="18" charset="0"/>
                          <a:ea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rPr>
                        <a:t>индекс </a:t>
                      </a:r>
                      <a:endParaRPr lang="ru-RU" sz="500" dirty="0">
                        <a:effectLst/>
                        <a:latin typeface="Times New Roman" panose="02020603050405020304" pitchFamily="18" charset="0"/>
                        <a:ea typeface="Times New Roman" panose="02020603050405020304" pitchFamily="18" charset="0"/>
                      </a:endParaRPr>
                    </a:p>
                    <a:p>
                      <a:pPr>
                        <a:spcAft>
                          <a:spcPts val="0"/>
                        </a:spcAft>
                      </a:pPr>
                      <a:r>
                        <a:rPr lang="en-US" sz="600" dirty="0">
                          <a:effectLst/>
                          <a:latin typeface="Times New Roman" panose="02020603050405020304" pitchFamily="18" charset="0"/>
                          <a:ea typeface="Times New Roman" panose="02020603050405020304" pitchFamily="18" charset="0"/>
                        </a:rPr>
                        <a:t>II</a:t>
                      </a:r>
                      <a:r>
                        <a:rPr lang="ru-RU" sz="600" dirty="0">
                          <a:effectLst/>
                          <a:latin typeface="Times New Roman" panose="02020603050405020304" pitchFamily="18" charset="0"/>
                          <a:ea typeface="Times New Roman" panose="02020603050405020304" pitchFamily="18" charset="0"/>
                        </a:rPr>
                        <a:t>этап ПИ</a:t>
                      </a:r>
                      <a:r>
                        <a:rPr lang="ru-RU" sz="500" dirty="0">
                          <a:effectLst/>
                          <a:latin typeface="Times New Roman" panose="02020603050405020304" pitchFamily="18" charset="0"/>
                          <a:ea typeface="Times New Roman" panose="02020603050405020304" pitchFamily="18" charset="0"/>
                        </a:rPr>
                        <a:t> _______________________</a:t>
                      </a:r>
                    </a:p>
                    <a:p>
                      <a:pPr>
                        <a:spcAft>
                          <a:spcPts val="0"/>
                        </a:spcAft>
                      </a:pPr>
                      <a:r>
                        <a:rPr lang="ru-RU" sz="500" dirty="0">
                          <a:effectLst/>
                          <a:latin typeface="Times New Roman" panose="02020603050405020304" pitchFamily="18" charset="0"/>
                          <a:ea typeface="Times New Roman" panose="02020603050405020304" pitchFamily="18" charset="0"/>
                        </a:rPr>
                        <a:t>    соответствует требованиям </a:t>
                      </a:r>
                      <a:r>
                        <a:rPr lang="ru-RU" sz="600" u="sng" dirty="0">
                          <a:effectLst/>
                          <a:latin typeface="Times New Roman" panose="02020603050405020304" pitchFamily="18" charset="0"/>
                          <a:ea typeface="Times New Roman" panose="02020603050405020304" pitchFamily="18" charset="0"/>
                        </a:rPr>
                        <a:t>ТУ 4835-247-00239304-2009</a:t>
                      </a:r>
                      <a:r>
                        <a:rPr lang="ru-RU" sz="500" dirty="0">
                          <a:effectLst/>
                          <a:latin typeface="Times New Roman" panose="02020603050405020304" pitchFamily="18" charset="0"/>
                          <a:ea typeface="Times New Roman" panose="02020603050405020304" pitchFamily="18" charset="0"/>
                        </a:rPr>
                        <a:t>, и могут быть</a:t>
                      </a:r>
                    </a:p>
                    <a:p>
                      <a:pPr>
                        <a:spcAft>
                          <a:spcPts val="0"/>
                        </a:spcAft>
                      </a:pPr>
                      <a:r>
                        <a:rPr lang="ru-RU" sz="500" dirty="0">
                          <a:effectLst/>
                          <a:latin typeface="Times New Roman" panose="02020603050405020304" pitchFamily="18" charset="0"/>
                          <a:ea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rPr>
                        <a:t>обозначение документа</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______________________________________________________________________________</a:t>
                      </a:r>
                    </a:p>
                    <a:p>
                      <a:pPr algn="ctr">
                        <a:spcAft>
                          <a:spcPts val="0"/>
                        </a:spcAft>
                      </a:pPr>
                      <a:r>
                        <a:rPr lang="ru-RU" sz="400" dirty="0">
                          <a:effectLst/>
                          <a:latin typeface="Times New Roman" panose="02020603050405020304" pitchFamily="18" charset="0"/>
                          <a:ea typeface="Times New Roman" panose="02020603050405020304" pitchFamily="18" charset="0"/>
                        </a:rPr>
                        <a:t>предъявлены представителю заказчика, использованы по назначению</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Изделие ____</a:t>
                      </a:r>
                      <a:r>
                        <a:rPr lang="ru-RU" sz="600" u="sng" dirty="0">
                          <a:effectLst/>
                          <a:latin typeface="Times New Roman" panose="02020603050405020304" pitchFamily="18" charset="0"/>
                          <a:ea typeface="Times New Roman" panose="02020603050405020304" pitchFamily="18" charset="0"/>
                        </a:rPr>
                        <a:t> КС-45731М2</a:t>
                      </a:r>
                      <a:r>
                        <a:rPr lang="ru-RU" sz="500" dirty="0">
                          <a:effectLst/>
                          <a:latin typeface="Times New Roman" panose="02020603050405020304" pitchFamily="18" charset="0"/>
                          <a:ea typeface="Times New Roman" panose="02020603050405020304" pitchFamily="18" charset="0"/>
                        </a:rPr>
                        <a:t>__      </a:t>
                      </a:r>
                      <a:r>
                        <a:rPr lang="ru-RU" sz="600" dirty="0">
                          <a:effectLst/>
                          <a:latin typeface="Times New Roman" panose="02020603050405020304" pitchFamily="18" charset="0"/>
                          <a:ea typeface="Times New Roman" panose="02020603050405020304" pitchFamily="18" charset="0"/>
                        </a:rPr>
                        <a:t>за № </a:t>
                      </a:r>
                      <a:r>
                        <a:rPr lang="ru-RU" sz="600" u="sng" dirty="0">
                          <a:effectLst/>
                          <a:latin typeface="Times New Roman" panose="02020603050405020304" pitchFamily="18" charset="0"/>
                          <a:ea typeface="Times New Roman" panose="02020603050405020304" pitchFamily="18" charset="0"/>
                        </a:rPr>
                        <a:t>______ </a:t>
                      </a:r>
                      <a:r>
                        <a:rPr lang="en-US" sz="600" dirty="0">
                          <a:effectLst/>
                          <a:latin typeface="Times New Roman" panose="02020603050405020304" pitchFamily="18" charset="0"/>
                          <a:ea typeface="Times New Roman" panose="02020603050405020304" pitchFamily="18" charset="0"/>
                        </a:rPr>
                        <a:t>II</a:t>
                      </a:r>
                      <a:r>
                        <a:rPr lang="ru-RU" sz="600" dirty="0">
                          <a:effectLst/>
                          <a:latin typeface="Times New Roman" panose="02020603050405020304" pitchFamily="18" charset="0"/>
                          <a:ea typeface="Times New Roman" panose="02020603050405020304" pitchFamily="18" charset="0"/>
                        </a:rPr>
                        <a:t>этап ПИ</a:t>
                      </a:r>
                      <a:r>
                        <a:rPr lang="ru-RU" sz="500" dirty="0">
                          <a:effectLst/>
                          <a:latin typeface="Times New Roman" panose="02020603050405020304" pitchFamily="18" charset="0"/>
                          <a:ea typeface="Times New Roman" panose="02020603050405020304" pitchFamily="18" charset="0"/>
                        </a:rPr>
                        <a:t>_________________________</a:t>
                      </a:r>
                    </a:p>
                    <a:p>
                      <a:pPr>
                        <a:spcAft>
                          <a:spcPts val="0"/>
                        </a:spcAft>
                      </a:pPr>
                      <a:r>
                        <a:rPr lang="ru-RU" sz="500" dirty="0">
                          <a:effectLst/>
                          <a:latin typeface="Times New Roman" panose="02020603050405020304" pitchFamily="18" charset="0"/>
                          <a:ea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rPr>
                        <a:t>наименование или</a:t>
                      </a:r>
                      <a:r>
                        <a:rPr lang="ru-RU" sz="500" dirty="0">
                          <a:effectLst/>
                          <a:latin typeface="Times New Roman" panose="02020603050405020304" pitchFamily="18" charset="0"/>
                          <a:ea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rPr>
                        <a:t>индекс </a:t>
                      </a:r>
                      <a:endParaRPr lang="ru-RU" sz="500" dirty="0">
                        <a:effectLst/>
                        <a:latin typeface="Times New Roman" panose="02020603050405020304" pitchFamily="18" charset="0"/>
                        <a:ea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не соответствует требованиям</a:t>
                      </a:r>
                      <a:r>
                        <a:rPr lang="ru-RU" sz="5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500" u="sng" dirty="0">
                          <a:effectLst/>
                          <a:latin typeface="Times New Roman" panose="02020603050405020304" pitchFamily="18" charset="0"/>
                          <a:ea typeface="Times New Roman" panose="02020603050405020304" pitchFamily="18" charset="0"/>
                          <a:cs typeface="Times New Roman" panose="02020603050405020304" pitchFamily="18" charset="0"/>
                        </a:rPr>
                        <a:t>ТУ 4835-247-00239304-2009</a:t>
                      </a:r>
                      <a:r>
                        <a:rPr lang="ru-RU" sz="5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cs typeface="Times New Roman" panose="02020603050405020304" pitchFamily="18" charset="0"/>
                        </a:rPr>
                        <a:t>обозначение документа</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и подлежит возврату цеху изготовителю</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Начальник ОТК              _______ ________________ ________________</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400" dirty="0">
                          <a:effectLst/>
                          <a:latin typeface="Times New Roman" panose="02020603050405020304" pitchFamily="18" charset="0"/>
                          <a:ea typeface="Times New Roman" panose="02020603050405020304" pitchFamily="18" charset="0"/>
                          <a:cs typeface="Times New Roman" panose="02020603050405020304" pitchFamily="18" charset="0"/>
                        </a:rPr>
                        <a:t>доверенность №11 от 28.12.24г.</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cs typeface="Times New Roman" panose="02020603050405020304" pitchFamily="18" charset="0"/>
                        </a:rPr>
                        <a:t>   подпись               фамилия                                           дата</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Начальник </a:t>
                      </a:r>
                      <a:r>
                        <a:rPr lang="ru-RU" sz="600" dirty="0" err="1">
                          <a:effectLst/>
                          <a:latin typeface="Times New Roman" panose="02020603050405020304" pitchFamily="18" charset="0"/>
                          <a:ea typeface="Times New Roman" panose="02020603050405020304" pitchFamily="18" charset="0"/>
                          <a:cs typeface="Times New Roman" panose="02020603050405020304" pitchFamily="18" charset="0"/>
                        </a:rPr>
                        <a:t>СбП</a:t>
                      </a: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_______ ________________ ________________</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cs typeface="Times New Roman" panose="02020603050405020304" pitchFamily="18" charset="0"/>
                        </a:rPr>
                        <a:t>подпись               фамилия                                           дата</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gridSpan="5">
                  <a:txBody>
                    <a:bodyPr/>
                    <a:lstStyle/>
                    <a:p>
                      <a:pPr>
                        <a:spcAft>
                          <a:spcPts val="0"/>
                        </a:spcAft>
                      </a:pPr>
                      <a:r>
                        <a:rPr lang="ru-RU" sz="600" dirty="0">
                          <a:effectLst/>
                          <a:latin typeface="Times New Roman" panose="02020603050405020304" pitchFamily="18" charset="0"/>
                          <a:ea typeface="Times New Roman" panose="02020603050405020304" pitchFamily="18" charset="0"/>
                        </a:rPr>
                        <a:t>Заключение ВП МО РФ: </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___</a:t>
                      </a:r>
                      <a:r>
                        <a:rPr lang="ru-RU" sz="600" u="sng" dirty="0">
                          <a:effectLst/>
                          <a:latin typeface="Times New Roman" panose="02020603050405020304" pitchFamily="18" charset="0"/>
                          <a:ea typeface="Times New Roman" panose="02020603050405020304" pitchFamily="18" charset="0"/>
                        </a:rPr>
                        <a:t> КС-45731М2</a:t>
                      </a:r>
                      <a:r>
                        <a:rPr lang="ru-RU" sz="500" dirty="0">
                          <a:effectLst/>
                          <a:latin typeface="Times New Roman" panose="02020603050405020304" pitchFamily="18" charset="0"/>
                          <a:ea typeface="Times New Roman" panose="02020603050405020304" pitchFamily="18" charset="0"/>
                        </a:rPr>
                        <a:t>___      </a:t>
                      </a:r>
                      <a:r>
                        <a:rPr lang="ru-RU" sz="600" dirty="0">
                          <a:effectLst/>
                          <a:latin typeface="Times New Roman" panose="02020603050405020304" pitchFamily="18" charset="0"/>
                          <a:ea typeface="Times New Roman" panose="02020603050405020304" pitchFamily="18" charset="0"/>
                        </a:rPr>
                        <a:t>заводской №_</a:t>
                      </a:r>
                      <a:r>
                        <a:rPr lang="ru-RU" sz="600" u="sng" dirty="0">
                          <a:effectLst/>
                          <a:latin typeface="Times New Roman" panose="02020603050405020304" pitchFamily="18" charset="0"/>
                          <a:ea typeface="Times New Roman" panose="02020603050405020304" pitchFamily="18" charset="0"/>
                        </a:rPr>
                        <a:t>_____</a:t>
                      </a:r>
                      <a:r>
                        <a:rPr lang="ru-RU" sz="600" dirty="0">
                          <a:effectLst/>
                          <a:latin typeface="Times New Roman" panose="02020603050405020304" pitchFamily="18" charset="0"/>
                          <a:ea typeface="Times New Roman" panose="02020603050405020304" pitchFamily="18" charset="0"/>
                        </a:rPr>
                        <a:t>__</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   индекс изделия</a:t>
                      </a:r>
                    </a:p>
                    <a:p>
                      <a:pPr>
                        <a:spcAft>
                          <a:spcPts val="0"/>
                        </a:spcAft>
                      </a:pPr>
                      <a:r>
                        <a:rPr lang="ru-RU" sz="500" dirty="0">
                          <a:effectLst/>
                          <a:latin typeface="Times New Roman" panose="02020603050405020304" pitchFamily="18" charset="0"/>
                          <a:ea typeface="Times New Roman" panose="02020603050405020304" pitchFamily="18" charset="0"/>
                        </a:rPr>
                        <a:t>__________________________________  </a:t>
                      </a:r>
                      <a:r>
                        <a:rPr lang="ru-RU" sz="600" dirty="0">
                          <a:effectLst/>
                          <a:latin typeface="Times New Roman" panose="02020603050405020304" pitchFamily="18" charset="0"/>
                          <a:ea typeface="Times New Roman" panose="02020603050405020304" pitchFamily="18" charset="0"/>
                        </a:rPr>
                        <a:t>требованиям</a:t>
                      </a:r>
                      <a:endParaRPr lang="ru-RU" sz="500" dirty="0">
                        <a:effectLst/>
                        <a:latin typeface="Times New Roman" panose="02020603050405020304" pitchFamily="18" charset="0"/>
                        <a:ea typeface="Times New Roman" panose="02020603050405020304" pitchFamily="18" charset="0"/>
                      </a:endParaRPr>
                    </a:p>
                    <a:p>
                      <a:pPr>
                        <a:spcAft>
                          <a:spcPts val="0"/>
                        </a:spcAft>
                      </a:pPr>
                      <a:r>
                        <a:rPr lang="ru-RU" sz="500" dirty="0">
                          <a:effectLst/>
                          <a:latin typeface="Times New Roman" panose="02020603050405020304" pitchFamily="18" charset="0"/>
                          <a:ea typeface="Times New Roman" panose="02020603050405020304" pitchFamily="18" charset="0"/>
                        </a:rPr>
                        <a:t>      соответствует, не соответствует</a:t>
                      </a:r>
                    </a:p>
                    <a:p>
                      <a:pPr>
                        <a:spcAft>
                          <a:spcPts val="0"/>
                        </a:spcAft>
                      </a:pPr>
                      <a:r>
                        <a:rPr lang="ru-RU" sz="500" dirty="0">
                          <a:effectLst/>
                          <a:latin typeface="Times New Roman" panose="02020603050405020304" pitchFamily="18" charset="0"/>
                          <a:ea typeface="Times New Roman" panose="02020603050405020304" pitchFamily="18" charset="0"/>
                        </a:rPr>
                        <a:t> </a:t>
                      </a:r>
                    </a:p>
                    <a:p>
                      <a:pPr>
                        <a:spcAft>
                          <a:spcPts val="0"/>
                        </a:spcAft>
                      </a:pPr>
                      <a:r>
                        <a:rPr lang="ru-RU" sz="600" dirty="0">
                          <a:effectLst/>
                          <a:latin typeface="Times New Roman" panose="02020603050405020304" pitchFamily="18" charset="0"/>
                          <a:ea typeface="Times New Roman" panose="02020603050405020304" pitchFamily="18" charset="0"/>
                        </a:rPr>
                        <a:t> </a:t>
                      </a:r>
                      <a:r>
                        <a:rPr lang="ru-RU" sz="600" u="sng" dirty="0">
                          <a:effectLst/>
                          <a:latin typeface="Times New Roman" panose="02020603050405020304" pitchFamily="18" charset="0"/>
                          <a:ea typeface="Times New Roman" panose="02020603050405020304" pitchFamily="18" charset="0"/>
                        </a:rPr>
                        <a:t>ТУ 4835-247-00239304-2009</a:t>
                      </a:r>
                      <a:r>
                        <a:rPr lang="ru-RU" sz="500" dirty="0">
                          <a:effectLst/>
                          <a:latin typeface="Times New Roman" panose="02020603050405020304" pitchFamily="18" charset="0"/>
                          <a:ea typeface="Times New Roman" panose="02020603050405020304" pitchFamily="18" charset="0"/>
                        </a:rPr>
                        <a:t>,</a:t>
                      </a:r>
                    </a:p>
                    <a:p>
                      <a:pPr>
                        <a:spcAft>
                          <a:spcPts val="0"/>
                        </a:spcAft>
                      </a:pPr>
                      <a:r>
                        <a:rPr lang="ru-RU" sz="500" dirty="0">
                          <a:effectLst/>
                          <a:latin typeface="Times New Roman" panose="02020603050405020304" pitchFamily="18" charset="0"/>
                          <a:ea typeface="Times New Roman" panose="02020603050405020304" pitchFamily="18" charset="0"/>
                        </a:rPr>
                        <a:t>    регистрационный номер</a:t>
                      </a:r>
                    </a:p>
                    <a:p>
                      <a:pPr>
                        <a:spcAft>
                          <a:spcPts val="0"/>
                        </a:spcAft>
                      </a:pPr>
                      <a:r>
                        <a:rPr lang="ru-RU" sz="500" dirty="0">
                          <a:effectLst/>
                          <a:latin typeface="Times New Roman" panose="02020603050405020304" pitchFamily="18" charset="0"/>
                          <a:ea typeface="Times New Roman" panose="02020603050405020304" pitchFamily="18" charset="0"/>
                        </a:rPr>
                        <a:t>_________________________________________________</a:t>
                      </a:r>
                    </a:p>
                    <a:p>
                      <a:pPr>
                        <a:spcAft>
                          <a:spcPts val="0"/>
                        </a:spcAft>
                      </a:pPr>
                      <a:r>
                        <a:rPr lang="ru-RU" sz="500" dirty="0">
                          <a:effectLst/>
                          <a:latin typeface="Times New Roman" panose="02020603050405020304" pitchFamily="18" charset="0"/>
                          <a:ea typeface="Times New Roman" panose="02020603050405020304" pitchFamily="18" charset="0"/>
                        </a:rPr>
                        <a:t>       принято и   годно для использования по назначению;</a:t>
                      </a:r>
                    </a:p>
                    <a:p>
                      <a:pPr>
                        <a:spcAft>
                          <a:spcPts val="0"/>
                        </a:spcAft>
                      </a:pPr>
                      <a:r>
                        <a:rPr lang="ru-RU" sz="500" dirty="0">
                          <a:effectLst/>
                          <a:latin typeface="Times New Roman" panose="02020603050405020304" pitchFamily="18" charset="0"/>
                          <a:ea typeface="Times New Roman" panose="02020603050405020304" pitchFamily="18" charset="0"/>
                        </a:rPr>
                        <a:t>______________________________________________________</a:t>
                      </a:r>
                    </a:p>
                    <a:p>
                      <a:pPr>
                        <a:spcAft>
                          <a:spcPts val="0"/>
                        </a:spcAft>
                      </a:pPr>
                      <a:r>
                        <a:rPr lang="ru-RU" sz="500" dirty="0">
                          <a:effectLst/>
                          <a:latin typeface="Times New Roman" panose="02020603050405020304" pitchFamily="18" charset="0"/>
                          <a:ea typeface="Times New Roman" panose="02020603050405020304" pitchFamily="18" charset="0"/>
                        </a:rPr>
                        <a:t>                                 подлежит возврату ОТК</a:t>
                      </a: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Военный представитель    _______ ___________  ______________</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tabLst>
                          <a:tab pos="2637155" algn="ctr"/>
                          <a:tab pos="5274310" algn="r"/>
                          <a:tab pos="449580" algn="l"/>
                        </a:tabLst>
                      </a:pPr>
                      <a:r>
                        <a:rPr lang="ru-RU" sz="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400" dirty="0">
                          <a:effectLst/>
                          <a:latin typeface="Times New Roman" panose="02020603050405020304" pitchFamily="18" charset="0"/>
                          <a:ea typeface="Times New Roman" panose="02020603050405020304" pitchFamily="18" charset="0"/>
                          <a:cs typeface="Times New Roman" panose="02020603050405020304" pitchFamily="18" charset="0"/>
                        </a:rPr>
                        <a:t>                           подпись                фамилия                                 дата</a:t>
                      </a:r>
                      <a:endParaRPr lang="ru-RU" sz="6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r>
                        <a:rPr lang="ru-RU" sz="600" dirty="0">
                          <a:effectLst/>
                          <a:latin typeface="Times New Roman" panose="02020603050405020304" pitchFamily="18" charset="0"/>
                          <a:ea typeface="Times New Roman" panose="02020603050405020304" pitchFamily="18" charset="0"/>
                        </a:rPr>
                        <a:t> </a:t>
                      </a:r>
                      <a:endParaRPr lang="ru-RU" sz="500" dirty="0">
                        <a:effectLst/>
                        <a:latin typeface="Times New Roman" panose="02020603050405020304" pitchFamily="18" charset="0"/>
                        <a:ea typeface="Times New Roman" panose="02020603050405020304" pitchFamily="18" charset="0"/>
                      </a:endParaRPr>
                    </a:p>
                  </a:txBody>
                  <a:tcPr marL="34302" marR="343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97514616"/>
                  </a:ext>
                </a:extLst>
              </a:tr>
            </a:tbl>
          </a:graphicData>
        </a:graphic>
      </p:graphicFrame>
      <p:sp>
        <p:nvSpPr>
          <p:cNvPr id="3" name="Rectangle 2"/>
          <p:cNvSpPr>
            <a:spLocks noChangeArrowheads="1"/>
          </p:cNvSpPr>
          <p:nvPr/>
        </p:nvSpPr>
        <p:spPr bwMode="auto">
          <a:xfrm>
            <a:off x="1012394" y="561133"/>
            <a:ext cx="106786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ПРОТОКОЛ № </a:t>
            </a:r>
            <a:r>
              <a:rPr kumimoji="0" lang="ru-RU" altLang="ru-RU" sz="10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______</a:t>
            </a:r>
            <a:endParaRPr kumimoji="0" lang="ru-RU" altLang="ru-RU"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второго этапа предъявительских и приемосдаточных испытаний</a:t>
            </a:r>
            <a:r>
              <a:rPr kumimoji="0" lang="ru-RU" altLang="ru-RU"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RU"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КС-45731М2 заводской № </a:t>
            </a:r>
            <a:r>
              <a:rPr kumimoji="0" lang="ru-RU" altLang="ru-RU" sz="10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________ </a:t>
            </a:r>
            <a:endParaRPr kumimoji="0" lang="ru-RU" altLang="ru-RU"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 объёме</a:t>
            </a:r>
            <a:r>
              <a:rPr kumimoji="0" lang="ru-RU" altLang="ru-RU"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ru-RU" altLang="ru-RU"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КС45731М2.00.000 ПМ2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133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309F8796-6417-5208-F580-6F498AB4CA34}"/>
              </a:ext>
            </a:extLst>
          </p:cNvPr>
          <p:cNvSpPr>
            <a:spLocks noGrp="1"/>
          </p:cNvSpPr>
          <p:nvPr>
            <p:ph type="title" idx="4294967295"/>
          </p:nvPr>
        </p:nvSpPr>
        <p:spPr>
          <a:xfrm>
            <a:off x="1306286" y="617518"/>
            <a:ext cx="10554019" cy="5379522"/>
          </a:xfrm>
        </p:spPr>
        <p:txBody>
          <a:bodyPr rtlCol="0" anchor="ctr">
            <a:normAutofit fontScale="90000"/>
          </a:bodyPr>
          <a:lstStyle/>
          <a:p>
            <a:r>
              <a:rPr lang="ru-RU" sz="3300" b="1" i="1" dirty="0">
                <a:latin typeface="Arial" panose="020B0604020202020204" pitchFamily="34" charset="0"/>
                <a:cs typeface="Arial" panose="020B0604020202020204" pitchFamily="34" charset="0"/>
              </a:rPr>
              <a:t>«Объединить силы – это только начало. Оставаться вместе – прогресс. </a:t>
            </a:r>
            <a:br>
              <a:rPr lang="ru-RU" sz="3300" b="1" i="1" dirty="0">
                <a:latin typeface="Arial" panose="020B0604020202020204" pitchFamily="34" charset="0"/>
                <a:cs typeface="Arial" panose="020B0604020202020204" pitchFamily="34" charset="0"/>
              </a:rPr>
            </a:br>
            <a:r>
              <a:rPr lang="ru-RU" sz="3300" b="1" i="1" dirty="0">
                <a:latin typeface="Arial" panose="020B0604020202020204" pitchFamily="34" charset="0"/>
                <a:cs typeface="Arial" panose="020B0604020202020204" pitchFamily="34" charset="0"/>
              </a:rPr>
              <a:t>Работать вместе – успех»</a:t>
            </a:r>
            <a:br>
              <a:rPr lang="ru-RU" sz="3300" b="1" i="1" dirty="0">
                <a:latin typeface="Arial" panose="020B0604020202020204" pitchFamily="34" charset="0"/>
                <a:cs typeface="Arial" panose="020B0604020202020204" pitchFamily="34" charset="0"/>
              </a:rPr>
            </a:br>
            <a:br>
              <a:rPr lang="ru-RU" sz="3300" b="1" i="1" dirty="0">
                <a:latin typeface="Arial" panose="020B0604020202020204" pitchFamily="34" charset="0"/>
                <a:cs typeface="Arial" panose="020B0604020202020204" pitchFamily="34" charset="0"/>
              </a:rPr>
            </a:br>
            <a:r>
              <a:rPr lang="ru-RU" sz="3300" i="1" dirty="0">
                <a:latin typeface="Arial" panose="020B0604020202020204" pitchFamily="34" charset="0"/>
                <a:cs typeface="Arial" panose="020B0604020202020204" pitchFamily="34" charset="0"/>
              </a:rPr>
              <a:t>Генри Форд</a:t>
            </a:r>
            <a:br>
              <a:rPr lang="ru-RU" sz="3300" b="1" i="1" dirty="0">
                <a:latin typeface="Arial" panose="020B0604020202020204" pitchFamily="34" charset="0"/>
                <a:cs typeface="Arial" panose="020B0604020202020204" pitchFamily="34" charset="0"/>
              </a:rPr>
            </a:br>
            <a:br>
              <a:rPr lang="ru-RU" sz="3300" b="1" i="1" dirty="0">
                <a:latin typeface="Arial" panose="020B0604020202020204" pitchFamily="34" charset="0"/>
                <a:cs typeface="Arial" panose="020B0604020202020204" pitchFamily="34" charset="0"/>
              </a:rPr>
            </a:br>
            <a:r>
              <a:rPr lang="ru-RU" sz="3300" b="1" i="1" dirty="0">
                <a:latin typeface="Arial" panose="020B0604020202020204" pitchFamily="34" charset="0"/>
                <a:cs typeface="Arial" panose="020B0604020202020204" pitchFamily="34" charset="0"/>
              </a:rPr>
              <a:t> «Менять просто. Гораздо сложнее улучшать».</a:t>
            </a:r>
            <a:br>
              <a:rPr lang="ru-RU" sz="3300" b="1" i="1" dirty="0">
                <a:latin typeface="Arial" panose="020B0604020202020204" pitchFamily="34" charset="0"/>
                <a:cs typeface="Arial" panose="020B0604020202020204" pitchFamily="34" charset="0"/>
              </a:rPr>
            </a:br>
            <a:br>
              <a:rPr lang="ru-RU" sz="3300" b="1" i="1" dirty="0">
                <a:latin typeface="Arial" panose="020B0604020202020204" pitchFamily="34" charset="0"/>
                <a:cs typeface="Arial" panose="020B0604020202020204" pitchFamily="34" charset="0"/>
              </a:rPr>
            </a:br>
            <a:r>
              <a:rPr lang="ru-RU" sz="3300" i="1" dirty="0">
                <a:latin typeface="Arial" panose="020B0604020202020204" pitchFamily="34" charset="0"/>
                <a:cs typeface="Arial" panose="020B0604020202020204" pitchFamily="34" charset="0"/>
              </a:rPr>
              <a:t>Фердинанд Порше</a:t>
            </a:r>
            <a:br>
              <a:rPr lang="ru-RU" sz="3200" dirty="0"/>
            </a:br>
            <a:br>
              <a:rPr lang="ru-RU" sz="3200" dirty="0"/>
            </a:br>
            <a:r>
              <a:rPr lang="ru-RU" sz="3200" b="1" i="1" dirty="0">
                <a:latin typeface="Arial" panose="020B0604020202020204" pitchFamily="34" charset="0"/>
                <a:cs typeface="Arial" panose="020B0604020202020204" pitchFamily="34" charset="0"/>
              </a:rPr>
              <a:t>«Убедительность – сила правды»</a:t>
            </a:r>
            <a:br>
              <a:rPr lang="ru-RU" sz="3200" dirty="0"/>
            </a:br>
            <a:br>
              <a:rPr lang="ru-RU" sz="3200" dirty="0"/>
            </a:br>
            <a:r>
              <a:rPr lang="ru-RU" sz="3200" i="1" dirty="0">
                <a:latin typeface="Arial" panose="020B0604020202020204" pitchFamily="34" charset="0"/>
                <a:cs typeface="Arial" panose="020B0604020202020204" pitchFamily="34" charset="0"/>
              </a:rPr>
              <a:t>М.Л. Миль</a:t>
            </a:r>
            <a:br>
              <a:rPr lang="ru-RU" sz="3200" dirty="0"/>
            </a:br>
            <a:endParaRPr lang="ru" sz="3200" b="1" cap="all" spc="200" dirty="0">
              <a:solidFill>
                <a:schemeClr val="accent1">
                  <a:lumMod val="50000"/>
                </a:schemeClr>
              </a:solidFill>
              <a:latin typeface="+mn-lt"/>
              <a:ea typeface="+mn-ea"/>
              <a:cs typeface="FreesiaUPC" panose="020B0502040204020203" pitchFamily="34" charset="-34"/>
            </a:endParaRPr>
          </a:p>
        </p:txBody>
      </p:sp>
      <p:sp>
        <p:nvSpPr>
          <p:cNvPr id="6" name="Подзаголовок 2">
            <a:extLst>
              <a:ext uri="{FF2B5EF4-FFF2-40B4-BE49-F238E27FC236}">
                <a16:creationId xmlns:a16="http://schemas.microsoft.com/office/drawing/2014/main" id="{E3FF53D5-7F59-65A6-4B2D-647A53FAD315}"/>
              </a:ext>
            </a:extLst>
          </p:cNvPr>
          <p:cNvSpPr txBox="1">
            <a:spLocks/>
          </p:cNvSpPr>
          <p:nvPr/>
        </p:nvSpPr>
        <p:spPr>
          <a:xfrm>
            <a:off x="1398494" y="4119281"/>
            <a:ext cx="10058400" cy="1143000"/>
          </a:xfrm>
          <a:prstGeom prst="rect">
            <a:avLst/>
          </a:prstGeom>
        </p:spPr>
        <p:txBody>
          <a:bodyPr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None/>
            </a:pPr>
            <a:endParaRPr lang="ru" dirty="0">
              <a:solidFill>
                <a:schemeClr val="tx2">
                  <a:lumMod val="50000"/>
                </a:schemeClr>
              </a:solidFill>
            </a:endParaRPr>
          </a:p>
        </p:txBody>
      </p:sp>
      <p:sp>
        <p:nvSpPr>
          <p:cNvPr id="2" name="Номер слайда 1"/>
          <p:cNvSpPr>
            <a:spLocks noGrp="1"/>
          </p:cNvSpPr>
          <p:nvPr>
            <p:ph type="sldNum" sz="quarter" idx="12"/>
          </p:nvPr>
        </p:nvSpPr>
        <p:spPr>
          <a:xfrm>
            <a:off x="11411990" y="6492875"/>
            <a:ext cx="780010" cy="365125"/>
          </a:xfrm>
        </p:spPr>
        <p:txBody>
          <a:bodyPr/>
          <a:lstStyle/>
          <a:p>
            <a:pPr algn="ctr" rtl="0"/>
            <a:fld id="{3A98EE3D-8CD1-4C3F-BD1C-C98C9596463C}" type="slidenum">
              <a:rPr lang="en-US" sz="1800" smtClean="0">
                <a:solidFill>
                  <a:schemeClr val="tx2"/>
                </a:solidFill>
                <a:latin typeface="Arial" panose="020B0604020202020204" pitchFamily="34" charset="0"/>
                <a:cs typeface="Arial" panose="020B0604020202020204" pitchFamily="34" charset="0"/>
              </a:rPr>
              <a:pPr algn="ctr" rtl="0"/>
              <a:t>2</a:t>
            </a:fld>
            <a:endParaRPr lang="en-US" sz="18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106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3A98EE3D-8CD1-4C3F-BD1C-C98C9596463C}" type="slidenum">
              <a:rPr lang="en-US" smtClean="0"/>
              <a:t>20</a:t>
            </a:fld>
            <a:endParaRPr lang="en-US" dirty="0"/>
          </a:p>
        </p:txBody>
      </p:sp>
      <p:pic>
        <p:nvPicPr>
          <p:cNvPr id="4" name="Рисунок 3"/>
          <p:cNvPicPr>
            <a:picLocks noChangeAspect="1"/>
          </p:cNvPicPr>
          <p:nvPr/>
        </p:nvPicPr>
        <p:blipFill>
          <a:blip r:embed="rId2"/>
          <a:stretch>
            <a:fillRect/>
          </a:stretch>
        </p:blipFill>
        <p:spPr>
          <a:xfrm>
            <a:off x="1919836" y="898019"/>
            <a:ext cx="3729124" cy="5061961"/>
          </a:xfrm>
          <a:prstGeom prst="rect">
            <a:avLst/>
          </a:prstGeom>
        </p:spPr>
      </p:pic>
      <p:pic>
        <p:nvPicPr>
          <p:cNvPr id="5" name="Рисунок 4"/>
          <p:cNvPicPr>
            <a:picLocks noChangeAspect="1"/>
          </p:cNvPicPr>
          <p:nvPr/>
        </p:nvPicPr>
        <p:blipFill>
          <a:blip r:embed="rId3"/>
          <a:stretch>
            <a:fillRect/>
          </a:stretch>
        </p:blipFill>
        <p:spPr>
          <a:xfrm>
            <a:off x="6962781" y="955011"/>
            <a:ext cx="4126051" cy="4947976"/>
          </a:xfrm>
          <a:prstGeom prst="rect">
            <a:avLst/>
          </a:prstGeom>
        </p:spPr>
      </p:pic>
      <p:sp>
        <p:nvSpPr>
          <p:cNvPr id="6" name="Прямоугольник 5"/>
          <p:cNvSpPr/>
          <p:nvPr/>
        </p:nvSpPr>
        <p:spPr>
          <a:xfrm>
            <a:off x="2376978" y="590242"/>
            <a:ext cx="8482909" cy="523220"/>
          </a:xfrm>
          <a:prstGeom prst="rect">
            <a:avLst/>
          </a:prstGeom>
        </p:spPr>
        <p:txBody>
          <a:bodyPr wrap="square">
            <a:spAutoFit/>
          </a:bodyPr>
          <a:lstStyle/>
          <a:p>
            <a:pPr algn="ctr"/>
            <a:r>
              <a:rPr lang="ru-RU" sz="1400" b="1" dirty="0">
                <a:latin typeface="Arial" panose="020B0604020202020204" pitchFamily="34" charset="0"/>
                <a:ea typeface="Calibri" panose="020F0502020204030204" pitchFamily="34" charset="0"/>
                <a:cs typeface="Arial" panose="020B0604020202020204" pitchFamily="34" charset="0"/>
              </a:rPr>
              <a:t>Рекламационная работа: учёт и анализ затрат на устранение несоответствий за период с 2020 по 2023 гг.</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05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21</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7" name="Диаграмма 6">
            <a:extLst>
              <a:ext uri="{FF2B5EF4-FFF2-40B4-BE49-F238E27FC236}">
                <a16:creationId xmlns:a16="http://schemas.microsoft.com/office/drawing/2014/main" id="{351DA330-E2D8-7BBE-C812-A264F6124E1E}"/>
              </a:ext>
            </a:extLst>
          </p:cNvPr>
          <p:cNvGraphicFramePr/>
          <p:nvPr>
            <p:extLst>
              <p:ext uri="{D42A27DB-BD31-4B8C-83A1-F6EECF244321}">
                <p14:modId xmlns:p14="http://schemas.microsoft.com/office/powerpoint/2010/main" val="656925792"/>
              </p:ext>
            </p:extLst>
          </p:nvPr>
        </p:nvGraphicFramePr>
        <p:xfrm>
          <a:off x="971549" y="3429000"/>
          <a:ext cx="4533901" cy="2752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a:extLst>
              <a:ext uri="{FF2B5EF4-FFF2-40B4-BE49-F238E27FC236}">
                <a16:creationId xmlns:a16="http://schemas.microsoft.com/office/drawing/2014/main" id="{2EDE2E37-10AF-CFBB-7546-8A061E86930A}"/>
              </a:ext>
            </a:extLst>
          </p:cNvPr>
          <p:cNvGraphicFramePr/>
          <p:nvPr>
            <p:extLst>
              <p:ext uri="{D42A27DB-BD31-4B8C-83A1-F6EECF244321}">
                <p14:modId xmlns:p14="http://schemas.microsoft.com/office/powerpoint/2010/main" val="1051994967"/>
              </p:ext>
            </p:extLst>
          </p:nvPr>
        </p:nvGraphicFramePr>
        <p:xfrm>
          <a:off x="7096126" y="3429000"/>
          <a:ext cx="4953000" cy="2847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p:nvPr>
            <p:extLst>
              <p:ext uri="{D42A27DB-BD31-4B8C-83A1-F6EECF244321}">
                <p14:modId xmlns:p14="http://schemas.microsoft.com/office/powerpoint/2010/main" val="1972138166"/>
              </p:ext>
            </p:extLst>
          </p:nvPr>
        </p:nvGraphicFramePr>
        <p:xfrm>
          <a:off x="561974" y="1000124"/>
          <a:ext cx="4095751" cy="25098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Диаграмма 11"/>
          <p:cNvGraphicFramePr/>
          <p:nvPr>
            <p:extLst>
              <p:ext uri="{D42A27DB-BD31-4B8C-83A1-F6EECF244321}">
                <p14:modId xmlns:p14="http://schemas.microsoft.com/office/powerpoint/2010/main" val="2172360487"/>
              </p:ext>
            </p:extLst>
          </p:nvPr>
        </p:nvGraphicFramePr>
        <p:xfrm>
          <a:off x="7172324" y="1000125"/>
          <a:ext cx="4048127" cy="2650807"/>
        </p:xfrm>
        <a:graphic>
          <a:graphicData uri="http://schemas.openxmlformats.org/drawingml/2006/chart">
            <c:chart xmlns:c="http://schemas.openxmlformats.org/drawingml/2006/chart" xmlns:r="http://schemas.openxmlformats.org/officeDocument/2006/relationships" r:id="rId5"/>
          </a:graphicData>
        </a:graphic>
      </p:graphicFrame>
      <p:sp>
        <p:nvSpPr>
          <p:cNvPr id="2" name="Прямоугольник 1"/>
          <p:cNvSpPr/>
          <p:nvPr/>
        </p:nvSpPr>
        <p:spPr>
          <a:xfrm>
            <a:off x="1038225" y="238124"/>
            <a:ext cx="10801350" cy="738664"/>
          </a:xfrm>
          <a:prstGeom prst="rect">
            <a:avLst/>
          </a:prstGeom>
        </p:spPr>
        <p:txBody>
          <a:bodyPr wrap="square">
            <a:spAutoFit/>
          </a:bodyPr>
          <a:lstStyle/>
          <a:p>
            <a:r>
              <a:rPr lang="ru-RU" sz="1400" b="1" dirty="0">
                <a:latin typeface="Arial" panose="020B0604020202020204" pitchFamily="34" charset="0"/>
                <a:ea typeface="Calibri" panose="020F0502020204030204" pitchFamily="34" charset="0"/>
                <a:cs typeface="Arial" panose="020B0604020202020204" pitchFamily="34" charset="0"/>
              </a:rPr>
              <a:t>представлены в среднем 17 дефектов на автокран и гистограмма распределения «серьёзных» и «мелких дефектов» количество баллов это тяжесть дефекта, позднее была разработана схема учёта по сумме дефектов на кран, это более объективная оценка</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640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0B6549EC-9085-D4DD-2AD0-E5A02E9CFF1F}"/>
              </a:ext>
            </a:extLst>
          </p:cNvPr>
          <p:cNvSpPr txBox="1">
            <a:spLocks/>
          </p:cNvSpPr>
          <p:nvPr/>
        </p:nvSpPr>
        <p:spPr>
          <a:xfrm>
            <a:off x="2176756" y="461981"/>
            <a:ext cx="8172400" cy="548680"/>
          </a:xfrm>
          <a:prstGeom prst="rect">
            <a:avLst/>
          </a:prstGeom>
        </p:spPr>
        <p:txBody>
          <a:bodyPr>
            <a:normAutofit fontScale="975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lnSpc>
                <a:spcPct val="100000"/>
              </a:lnSpc>
            </a:pPr>
            <a:r>
              <a:rPr lang="ru-RU" sz="2400" b="1" dirty="0">
                <a:solidFill>
                  <a:schemeClr val="accent1">
                    <a:lumMod val="50000"/>
                  </a:schemeClr>
                </a:solidFill>
                <a:latin typeface="Arial" panose="020B0604020202020204" pitchFamily="34" charset="0"/>
                <a:cs typeface="Arial" panose="020B0604020202020204" pitchFamily="34" charset="0"/>
              </a:rPr>
              <a:t>Рекламационные акты и акты о браке</a:t>
            </a:r>
          </a:p>
        </p:txBody>
      </p:sp>
      <p:sp>
        <p:nvSpPr>
          <p:cNvPr id="5" name="Номер слайда 1"/>
          <p:cNvSpPr txBox="1">
            <a:spLocks/>
          </p:cNvSpPr>
          <p:nvPr/>
        </p:nvSpPr>
        <p:spPr>
          <a:xfrm>
            <a:off x="11411990" y="6418230"/>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22</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6" name="Диаграмма 5"/>
          <p:cNvGraphicFramePr/>
          <p:nvPr>
            <p:extLst>
              <p:ext uri="{D42A27DB-BD31-4B8C-83A1-F6EECF244321}">
                <p14:modId xmlns:p14="http://schemas.microsoft.com/office/powerpoint/2010/main" val="2719060400"/>
              </p:ext>
            </p:extLst>
          </p:nvPr>
        </p:nvGraphicFramePr>
        <p:xfrm>
          <a:off x="596994" y="3429000"/>
          <a:ext cx="5168265" cy="2887345"/>
        </p:xfrm>
        <a:graphic>
          <a:graphicData uri="http://schemas.openxmlformats.org/drawingml/2006/chart">
            <c:chart xmlns:c="http://schemas.openxmlformats.org/drawingml/2006/chart" xmlns:r="http://schemas.openxmlformats.org/officeDocument/2006/relationships" r:id="rId2"/>
          </a:graphicData>
        </a:graphic>
      </p:graphicFrame>
      <p:pic>
        <p:nvPicPr>
          <p:cNvPr id="2" name="Рисунок 1"/>
          <p:cNvPicPr>
            <a:picLocks noChangeAspect="1"/>
          </p:cNvPicPr>
          <p:nvPr/>
        </p:nvPicPr>
        <p:blipFill>
          <a:blip r:embed="rId3"/>
          <a:stretch>
            <a:fillRect/>
          </a:stretch>
        </p:blipFill>
        <p:spPr>
          <a:xfrm>
            <a:off x="5693446" y="3215250"/>
            <a:ext cx="5718544" cy="3097036"/>
          </a:xfrm>
          <a:prstGeom prst="rect">
            <a:avLst/>
          </a:prstGeom>
        </p:spPr>
      </p:pic>
      <p:sp>
        <p:nvSpPr>
          <p:cNvPr id="7" name="Прямоугольник 6"/>
          <p:cNvSpPr/>
          <p:nvPr/>
        </p:nvSpPr>
        <p:spPr>
          <a:xfrm>
            <a:off x="701040" y="822953"/>
            <a:ext cx="10450869" cy="1991379"/>
          </a:xfrm>
          <a:prstGeom prst="rect">
            <a:avLst/>
          </a:prstGeom>
        </p:spPr>
        <p:txBody>
          <a:bodyPr wrap="square">
            <a:spAutoFit/>
          </a:bodyPr>
          <a:lstStyle/>
          <a:p>
            <a:pPr indent="450215" algn="just">
              <a:lnSpc>
                <a:spcPct val="150000"/>
              </a:lnSpc>
              <a:spcAft>
                <a:spcPts val="0"/>
              </a:spcAft>
            </a:pPr>
            <a:r>
              <a:rPr lang="ru-RU" sz="1400" b="1" dirty="0">
                <a:latin typeface="Arial" panose="020B0604020202020204" pitchFamily="34" charset="0"/>
                <a:ea typeface="Calibri" panose="020F0502020204030204" pitchFamily="34" charset="0"/>
                <a:cs typeface="Arial" panose="020B0604020202020204" pitchFamily="34" charset="0"/>
              </a:rPr>
              <a:t>Круговая диаграмма показывает распределение актов о браке: 46 - отдел закупок, т.е. брак внешнего поставщика, 11 - это цех механической обработки,  много мелких деталей много участков - гальваника, термическая обработка, участок сборки гидроцилиндров. 20 цех – изготовление опор поворотных, цилиндров подъёма и выдвижения стрелы, 8 - цех заготовительный, здесь режут заготовки для будущих деталей, 13 - сборочный цех, из ворот сборочного цеха выезжают готовые краны. 3 - цех сварочный, здесь изготавливают нижние рамы и опоры. 5 - цех изготовление поворотных рам и телескопических стрел.</a:t>
            </a:r>
            <a:endParaRPr lang="ru-RU" sz="11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7648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0954582" y="6446838"/>
            <a:ext cx="858011" cy="365125"/>
          </a:xfrm>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23</a:t>
            </a:fld>
            <a:endParaRPr lang="en-US" sz="1800"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4018953" y="169962"/>
            <a:ext cx="4797917" cy="369332"/>
          </a:xfrm>
          <a:prstGeom prst="rect">
            <a:avLst/>
          </a:prstGeom>
        </p:spPr>
        <p:txBody>
          <a:bodyPr wrap="none">
            <a:spAutoFit/>
          </a:bodyPr>
          <a:lstStyle/>
          <a:p>
            <a:r>
              <a:rPr lang="ru-RU" b="1" dirty="0">
                <a:latin typeface="Arial" panose="020B0604020202020204" pitchFamily="34" charset="0"/>
                <a:ea typeface="Calibri" panose="020F0502020204030204" pitchFamily="34" charset="0"/>
                <a:cs typeface="Arial" panose="020B0604020202020204" pitchFamily="34" charset="0"/>
              </a:rPr>
              <a:t> Ресурсы для мониторинга и измерений</a:t>
            </a:r>
            <a:endParaRPr lang="ru-RU" dirty="0">
              <a:latin typeface="Arial" panose="020B0604020202020204" pitchFamily="34" charset="0"/>
              <a:cs typeface="Arial" panose="020B0604020202020204" pitchFamily="34" charset="0"/>
            </a:endParaRPr>
          </a:p>
        </p:txBody>
      </p:sp>
      <p:sp>
        <p:nvSpPr>
          <p:cNvPr id="4" name="Прямоугольник 3"/>
          <p:cNvSpPr/>
          <p:nvPr/>
        </p:nvSpPr>
        <p:spPr>
          <a:xfrm>
            <a:off x="582618" y="1035880"/>
            <a:ext cx="11229975" cy="5217326"/>
          </a:xfrm>
          <a:prstGeom prst="rect">
            <a:avLst/>
          </a:prstGeom>
        </p:spPr>
        <p:txBody>
          <a:bodyPr wrap="square">
            <a:spAutoFit/>
          </a:bodyPr>
          <a:lstStyle/>
          <a:p>
            <a:pPr indent="450215" algn="just">
              <a:lnSpc>
                <a:spcPct val="150000"/>
              </a:lnSpc>
              <a:spcAft>
                <a:spcPts val="0"/>
              </a:spcAft>
              <a:tabLst>
                <a:tab pos="540385" algn="l"/>
                <a:tab pos="637540" algn="l"/>
              </a:tabLst>
            </a:pPr>
            <a:r>
              <a:rPr lang="ru-RU" sz="1600" dirty="0">
                <a:latin typeface="Arial" panose="020B0604020202020204" pitchFamily="34" charset="0"/>
                <a:ea typeface="Calibri" panose="020F0502020204030204" pitchFamily="34" charset="0"/>
                <a:cs typeface="Arial" panose="020B0604020202020204" pitchFamily="34" charset="0"/>
              </a:rPr>
              <a:t>Служба качества является структурным подразделением ООО "ИМЗ АВТОКРАН" и является ключевым ресурсом СМК для мониторинга и измерения выпускаемой продукции.</a:t>
            </a:r>
          </a:p>
          <a:p>
            <a:pPr indent="450215" algn="just">
              <a:lnSpc>
                <a:spcPct val="150000"/>
              </a:lnSpc>
              <a:spcAft>
                <a:spcPts val="0"/>
              </a:spcAft>
              <a:tabLst>
                <a:tab pos="540385" algn="l"/>
                <a:tab pos="637540" algn="l"/>
              </a:tabLst>
            </a:pPr>
            <a:r>
              <a:rPr lang="ru-RU" sz="1600" dirty="0">
                <a:latin typeface="Arial" panose="020B0604020202020204" pitchFamily="34" charset="0"/>
                <a:ea typeface="Calibri" panose="020F0502020204030204" pitchFamily="34" charset="0"/>
                <a:cs typeface="Arial" panose="020B0604020202020204" pitchFamily="34" charset="0"/>
              </a:rPr>
              <a:t>Руководителем подразделения является директор по качеству, который непосредственно подчиняется генеральному директору.</a:t>
            </a:r>
          </a:p>
          <a:p>
            <a:pPr indent="450215" algn="just">
              <a:lnSpc>
                <a:spcPct val="150000"/>
              </a:lnSpc>
              <a:spcAft>
                <a:spcPts val="0"/>
              </a:spcAft>
              <a:tabLst>
                <a:tab pos="540385" algn="l"/>
                <a:tab pos="637540" algn="l"/>
              </a:tabLst>
            </a:pPr>
            <a:r>
              <a:rPr lang="ru-RU" sz="1600" dirty="0">
                <a:latin typeface="Arial" panose="020B0604020202020204" pitchFamily="34" charset="0"/>
                <a:ea typeface="Calibri" panose="020F0502020204030204" pitchFamily="34" charset="0"/>
                <a:cs typeface="Arial" panose="020B0604020202020204" pitchFamily="34" charset="0"/>
              </a:rPr>
              <a:t> Структура и штатное расписание СК включают в себя ОТК (отдел технического контроля), </a:t>
            </a:r>
            <a:r>
              <a:rPr lang="ru-RU" sz="1600" dirty="0" err="1">
                <a:latin typeface="Arial" panose="020B0604020202020204" pitchFamily="34" charset="0"/>
                <a:ea typeface="Calibri" panose="020F0502020204030204" pitchFamily="34" charset="0"/>
                <a:cs typeface="Arial" panose="020B0604020202020204" pitchFamily="34" charset="0"/>
              </a:rPr>
              <a:t>ОГМетр</a:t>
            </a:r>
            <a:r>
              <a:rPr lang="ru-RU" sz="1600" dirty="0">
                <a:latin typeface="Arial" panose="020B0604020202020204" pitchFamily="34" charset="0"/>
                <a:ea typeface="Calibri" panose="020F0502020204030204" pitchFamily="34" charset="0"/>
                <a:cs typeface="Arial" panose="020B0604020202020204" pitchFamily="34" charset="0"/>
              </a:rPr>
              <a:t> (отдел главного метролога), ОСС(отдел сертификации и стандартизации).</a:t>
            </a:r>
          </a:p>
          <a:p>
            <a:pPr indent="450215" algn="just">
              <a:lnSpc>
                <a:spcPct val="150000"/>
              </a:lnSpc>
              <a:spcAft>
                <a:spcPts val="0"/>
              </a:spcAft>
              <a:tabLst>
                <a:tab pos="450215" algn="l"/>
                <a:tab pos="630555" algn="l"/>
                <a:tab pos="810260" algn="l"/>
              </a:tabLst>
            </a:pPr>
            <a:r>
              <a:rPr lang="ru-RU" sz="1600" dirty="0">
                <a:latin typeface="Arial" panose="020B0604020202020204" pitchFamily="34" charset="0"/>
                <a:ea typeface="Calibri" panose="020F0502020204030204" pitchFamily="34" charset="0"/>
                <a:cs typeface="Arial" panose="020B0604020202020204" pitchFamily="34" charset="0"/>
              </a:rPr>
              <a:t>Дополнительно в структуру  ОТК входят:</a:t>
            </a:r>
          </a:p>
          <a:p>
            <a:pPr indent="450215" algn="just">
              <a:lnSpc>
                <a:spcPct val="150000"/>
              </a:lnSpc>
              <a:spcAft>
                <a:spcPts val="0"/>
              </a:spcAft>
              <a:tabLst>
                <a:tab pos="450215" algn="l"/>
                <a:tab pos="630555" algn="l"/>
                <a:tab pos="810260" algn="l"/>
              </a:tabLst>
            </a:pPr>
            <a:r>
              <a:rPr lang="ru-RU" sz="1600" dirty="0">
                <a:latin typeface="Arial" panose="020B0604020202020204" pitchFamily="34" charset="0"/>
                <a:ea typeface="Calibri" panose="020F0502020204030204" pitchFamily="34" charset="0"/>
                <a:cs typeface="Arial" panose="020B0604020202020204" pitchFamily="34" charset="0"/>
              </a:rPr>
              <a:t>- </a:t>
            </a:r>
            <a:r>
              <a:rPr lang="ru-RU" sz="1600" i="1" dirty="0">
                <a:latin typeface="Arial" panose="020B0604020202020204" pitchFamily="34" charset="0"/>
                <a:ea typeface="Calibri" panose="020F0502020204030204" pitchFamily="34" charset="0"/>
                <a:cs typeface="Arial" panose="020B0604020202020204" pitchFamily="34" charset="0"/>
              </a:rPr>
              <a:t>Техническое бюро;</a:t>
            </a:r>
          </a:p>
          <a:p>
            <a:pPr indent="450215" algn="just">
              <a:lnSpc>
                <a:spcPct val="150000"/>
              </a:lnSpc>
              <a:spcAft>
                <a:spcPts val="0"/>
              </a:spcAft>
              <a:tabLst>
                <a:tab pos="450215" algn="l"/>
                <a:tab pos="630555" algn="l"/>
                <a:tab pos="810260" algn="l"/>
              </a:tabLst>
            </a:pPr>
            <a:r>
              <a:rPr lang="ru-RU" sz="1600" i="1" dirty="0">
                <a:latin typeface="Arial" panose="020B0604020202020204" pitchFamily="34" charset="0"/>
                <a:ea typeface="Calibri" panose="020F0502020204030204" pitchFamily="34" charset="0"/>
                <a:cs typeface="Arial" panose="020B0604020202020204" pitchFamily="34" charset="0"/>
              </a:rPr>
              <a:t>- Бюро входного контроля;</a:t>
            </a:r>
          </a:p>
          <a:p>
            <a:pPr marL="342900" lvl="0" indent="-342900" algn="just">
              <a:lnSpc>
                <a:spcPct val="150000"/>
              </a:lnSpc>
              <a:spcAft>
                <a:spcPts val="0"/>
              </a:spcAft>
              <a:buFont typeface="Symbol" panose="05050102010706020507" pitchFamily="18" charset="2"/>
              <a:buChar char=""/>
              <a:tabLst>
                <a:tab pos="-2070735" algn="l"/>
              </a:tabLst>
            </a:pPr>
            <a:r>
              <a:rPr lang="ru-RU" sz="1600" i="1" dirty="0">
                <a:latin typeface="Arial" panose="020B0604020202020204" pitchFamily="34" charset="0"/>
                <a:ea typeface="Calibri" panose="020F0502020204030204" pitchFamily="34" charset="0"/>
                <a:cs typeface="Arial" panose="020B0604020202020204" pitchFamily="34" charset="0"/>
              </a:rPr>
              <a:t>Бюро технического контроля -1 – цех по сварке металлоконструкций (3), заготовительный цех (8);</a:t>
            </a:r>
          </a:p>
          <a:p>
            <a:pPr marL="342900" lvl="0" indent="-342900" algn="just">
              <a:lnSpc>
                <a:spcPct val="150000"/>
              </a:lnSpc>
              <a:spcAft>
                <a:spcPts val="0"/>
              </a:spcAft>
              <a:buFont typeface="Symbol" panose="05050102010706020507" pitchFamily="18" charset="2"/>
              <a:buChar char=""/>
              <a:tabLst>
                <a:tab pos="-2070735" algn="l"/>
              </a:tabLst>
            </a:pPr>
            <a:r>
              <a:rPr lang="ru-RU" sz="1600" i="1" dirty="0">
                <a:latin typeface="Arial" panose="020B0604020202020204" pitchFamily="34" charset="0"/>
                <a:ea typeface="Calibri" panose="020F0502020204030204" pitchFamily="34" charset="0"/>
                <a:cs typeface="Arial" panose="020B0604020202020204" pitchFamily="34" charset="0"/>
              </a:rPr>
              <a:t>Бюро технического контроля -2 – сборочное производство (13); </a:t>
            </a:r>
          </a:p>
          <a:p>
            <a:pPr marL="342900" lvl="0" indent="-342900" algn="just">
              <a:lnSpc>
                <a:spcPct val="150000"/>
              </a:lnSpc>
              <a:spcAft>
                <a:spcPts val="0"/>
              </a:spcAft>
              <a:buFont typeface="Symbol" panose="05050102010706020507" pitchFamily="18" charset="2"/>
              <a:buChar char=""/>
              <a:tabLst>
                <a:tab pos="-2070735" algn="l"/>
              </a:tabLst>
            </a:pPr>
            <a:r>
              <a:rPr lang="ru-RU" sz="1600" i="1" dirty="0">
                <a:latin typeface="Arial" panose="020B0604020202020204" pitchFamily="34" charset="0"/>
                <a:ea typeface="Calibri" panose="020F0502020204030204" pitchFamily="34" charset="0"/>
                <a:cs typeface="Arial" panose="020B0604020202020204" pitchFamily="34" charset="0"/>
              </a:rPr>
              <a:t>Бюро технического контроля -3 – механосборочный цех (11));</a:t>
            </a:r>
          </a:p>
          <a:p>
            <a:pPr marL="342900" lvl="0" indent="-342900" algn="just">
              <a:lnSpc>
                <a:spcPct val="150000"/>
              </a:lnSpc>
              <a:spcAft>
                <a:spcPts val="0"/>
              </a:spcAft>
              <a:buFont typeface="Symbol" panose="05050102010706020507" pitchFamily="18" charset="2"/>
              <a:buChar char=""/>
              <a:tabLst>
                <a:tab pos="-2070735" algn="l"/>
              </a:tabLst>
            </a:pPr>
            <a:r>
              <a:rPr lang="ru-RU" sz="1600" i="1" dirty="0">
                <a:latin typeface="Arial" panose="020B0604020202020204" pitchFamily="34" charset="0"/>
                <a:ea typeface="Calibri" panose="020F0502020204030204" pitchFamily="34" charset="0"/>
                <a:cs typeface="Arial" panose="020B0604020202020204" pitchFamily="34" charset="0"/>
              </a:rPr>
              <a:t>Бюро технического контроля -4 – цех по производству ОПУ (20);</a:t>
            </a:r>
          </a:p>
          <a:p>
            <a:pPr marL="342900" lvl="0" indent="-342900" algn="just">
              <a:lnSpc>
                <a:spcPct val="150000"/>
              </a:lnSpc>
              <a:spcAft>
                <a:spcPts val="0"/>
              </a:spcAft>
              <a:buFont typeface="Symbol" panose="05050102010706020507" pitchFamily="18" charset="2"/>
              <a:buChar char=""/>
              <a:tabLst>
                <a:tab pos="-2070735" algn="l"/>
              </a:tabLst>
            </a:pPr>
            <a:r>
              <a:rPr lang="ru-RU" sz="1600" i="1" dirty="0">
                <a:latin typeface="Arial" panose="020B0604020202020204" pitchFamily="34" charset="0"/>
                <a:ea typeface="Calibri" panose="020F0502020204030204" pitchFamily="34" charset="0"/>
                <a:cs typeface="Arial" panose="020B0604020202020204" pitchFamily="34" charset="0"/>
              </a:rPr>
              <a:t>Бюро технического контроля -5 – цех по производству стрел (5).</a:t>
            </a:r>
            <a:endParaRPr lang="ru-RU" sz="160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7906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24</a:t>
            </a:fld>
            <a:endParaRPr lang="en-US" sz="1800" dirty="0">
              <a:solidFill>
                <a:schemeClr val="tx1"/>
              </a:solidFill>
              <a:latin typeface="Arial" panose="020B0604020202020204" pitchFamily="34" charset="0"/>
              <a:cs typeface="Arial" panose="020B0604020202020204"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05989084"/>
              </p:ext>
            </p:extLst>
          </p:nvPr>
        </p:nvGraphicFramePr>
        <p:xfrm>
          <a:off x="285749" y="819150"/>
          <a:ext cx="11639549" cy="5464373"/>
        </p:xfrm>
        <a:graphic>
          <a:graphicData uri="http://schemas.openxmlformats.org/drawingml/2006/table">
            <a:tbl>
              <a:tblPr firstRow="1" firstCol="1" bandRow="1">
                <a:tableStyleId>{5C22544A-7EE6-4342-B048-85BDC9FD1C3A}</a:tableStyleId>
              </a:tblPr>
              <a:tblGrid>
                <a:gridCol w="676310">
                  <a:extLst>
                    <a:ext uri="{9D8B030D-6E8A-4147-A177-3AD203B41FA5}">
                      <a16:colId xmlns:a16="http://schemas.microsoft.com/office/drawing/2014/main" val="2278918256"/>
                    </a:ext>
                  </a:extLst>
                </a:gridCol>
                <a:gridCol w="1952591">
                  <a:extLst>
                    <a:ext uri="{9D8B030D-6E8A-4147-A177-3AD203B41FA5}">
                      <a16:colId xmlns:a16="http://schemas.microsoft.com/office/drawing/2014/main" val="1303370715"/>
                    </a:ext>
                  </a:extLst>
                </a:gridCol>
                <a:gridCol w="1181100">
                  <a:extLst>
                    <a:ext uri="{9D8B030D-6E8A-4147-A177-3AD203B41FA5}">
                      <a16:colId xmlns:a16="http://schemas.microsoft.com/office/drawing/2014/main" val="1434709968"/>
                    </a:ext>
                  </a:extLst>
                </a:gridCol>
                <a:gridCol w="4287597">
                  <a:extLst>
                    <a:ext uri="{9D8B030D-6E8A-4147-A177-3AD203B41FA5}">
                      <a16:colId xmlns:a16="http://schemas.microsoft.com/office/drawing/2014/main" val="3457679643"/>
                    </a:ext>
                  </a:extLst>
                </a:gridCol>
                <a:gridCol w="963825">
                  <a:extLst>
                    <a:ext uri="{9D8B030D-6E8A-4147-A177-3AD203B41FA5}">
                      <a16:colId xmlns:a16="http://schemas.microsoft.com/office/drawing/2014/main" val="1557800278"/>
                    </a:ext>
                  </a:extLst>
                </a:gridCol>
                <a:gridCol w="1247093">
                  <a:extLst>
                    <a:ext uri="{9D8B030D-6E8A-4147-A177-3AD203B41FA5}">
                      <a16:colId xmlns:a16="http://schemas.microsoft.com/office/drawing/2014/main" val="2223635256"/>
                    </a:ext>
                  </a:extLst>
                </a:gridCol>
                <a:gridCol w="1331033">
                  <a:extLst>
                    <a:ext uri="{9D8B030D-6E8A-4147-A177-3AD203B41FA5}">
                      <a16:colId xmlns:a16="http://schemas.microsoft.com/office/drawing/2014/main" val="1447530258"/>
                    </a:ext>
                  </a:extLst>
                </a:gridCol>
              </a:tblGrid>
              <a:tr h="937560">
                <a:tc>
                  <a:txBody>
                    <a:bodyPr/>
                    <a:lstStyle/>
                    <a:p>
                      <a:pPr algn="ctr">
                        <a:lnSpc>
                          <a:spcPct val="107000"/>
                        </a:lnSpc>
                        <a:spcAft>
                          <a:spcPts val="0"/>
                        </a:spcAft>
                      </a:pPr>
                      <a:r>
                        <a:rPr lang="ru-RU" sz="1400" b="1" kern="1200" dirty="0">
                          <a:solidFill>
                            <a:schemeClr val="lt1"/>
                          </a:solidFill>
                          <a:effectLst/>
                          <a:latin typeface="Times New Roman" panose="02020603050405020304" pitchFamily="18" charset="0"/>
                          <a:ea typeface="+mn-ea"/>
                          <a:cs typeface="Times New Roman" panose="02020603050405020304" pitchFamily="18" charset="0"/>
                        </a:rPr>
                        <a:t>№ </a:t>
                      </a:r>
                    </a:p>
                    <a:p>
                      <a:pPr algn="ctr">
                        <a:lnSpc>
                          <a:spcPct val="107000"/>
                        </a:lnSpc>
                        <a:spcAft>
                          <a:spcPts val="0"/>
                        </a:spcAft>
                      </a:pPr>
                      <a:r>
                        <a:rPr lang="ru-RU" sz="1400" b="1" kern="1200" dirty="0">
                          <a:solidFill>
                            <a:schemeClr val="lt1"/>
                          </a:solidFill>
                          <a:effectLst/>
                          <a:latin typeface="Times New Roman" panose="02020603050405020304" pitchFamily="18" charset="0"/>
                          <a:ea typeface="+mn-ea"/>
                          <a:cs typeface="Times New Roman" panose="02020603050405020304" pitchFamily="18" charset="0"/>
                        </a:rPr>
                        <a:t>п/п</a:t>
                      </a:r>
                    </a:p>
                  </a:txBody>
                  <a:tcPr marL="25898" marR="25898" marT="0" marB="0"/>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Риск</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Уровень риска</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Предупреждающие</a:t>
                      </a:r>
                    </a:p>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действия</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Ожидаемый уровень риска</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Затраты</a:t>
                      </a:r>
                    </a:p>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тыс. руб.</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Ответственный исполнитель</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extLst>
                  <a:ext uri="{0D108BD9-81ED-4DB2-BD59-A6C34878D82A}">
                    <a16:rowId xmlns:a16="http://schemas.microsoft.com/office/drawing/2014/main" val="562440248"/>
                  </a:ext>
                </a:extLst>
              </a:tr>
              <a:tr h="234391">
                <a:tc>
                  <a:txBody>
                    <a:bodyPr/>
                    <a:lstStyle/>
                    <a:p>
                      <a:pPr algn="ctr">
                        <a:lnSpc>
                          <a:spcPct val="107000"/>
                        </a:lnSpc>
                        <a:spcAft>
                          <a:spcPts val="0"/>
                        </a:spcAft>
                      </a:pPr>
                      <a:r>
                        <a:rPr lang="ru-RU" sz="1400" b="1" kern="1200">
                          <a:solidFill>
                            <a:schemeClr val="lt1"/>
                          </a:solidFill>
                          <a:effectLst/>
                          <a:latin typeface="Times New Roman" panose="02020603050405020304" pitchFamily="18" charset="0"/>
                          <a:ea typeface="+mn-ea"/>
                          <a:cs typeface="Times New Roman" panose="02020603050405020304" pitchFamily="18" charset="0"/>
                        </a:rPr>
                        <a:t>1</a:t>
                      </a: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2</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3</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4</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5</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6</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7</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extLst>
                  <a:ext uri="{0D108BD9-81ED-4DB2-BD59-A6C34878D82A}">
                    <a16:rowId xmlns:a16="http://schemas.microsoft.com/office/drawing/2014/main" val="1125281289"/>
                  </a:ext>
                </a:extLst>
              </a:tr>
              <a:tr h="1328794">
                <a:tc>
                  <a:txBody>
                    <a:bodyPr/>
                    <a:lstStyle/>
                    <a:p>
                      <a:pPr marL="0" algn="ctr" defTabSz="914400" rtl="0" eaLnBrk="1" latinLnBrk="0" hangingPunct="1">
                        <a:lnSpc>
                          <a:spcPct val="107000"/>
                        </a:lnSpc>
                        <a:spcAft>
                          <a:spcPts val="0"/>
                        </a:spcAft>
                      </a:pPr>
                      <a:r>
                        <a:rPr lang="ru-RU" sz="1400" b="1" kern="1200" dirty="0">
                          <a:solidFill>
                            <a:schemeClr val="bg1"/>
                          </a:solidFill>
                          <a:effectLst/>
                          <a:latin typeface="Times New Roman" panose="02020603050405020304" pitchFamily="18" charset="0"/>
                          <a:ea typeface="+mn-ea"/>
                          <a:cs typeface="Times New Roman" panose="02020603050405020304" pitchFamily="18" charset="0"/>
                        </a:rPr>
                        <a:t>1</a:t>
                      </a:r>
                    </a:p>
                  </a:txBody>
                  <a:tcPr marL="25898" marR="25898" marT="0" marB="0"/>
                </a:tc>
                <a:tc>
                  <a:txBody>
                    <a:bodyPr/>
                    <a:lstStyle/>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Закупленная продукция не соответствует требованиям.</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Средний</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1.Доведение требований к качеству продукции до потребителя;</a:t>
                      </a:r>
                    </a:p>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2.Провести ревизию запасов покупной продукции на складе, при необходимости создать оптимальный запас заготовок на складе;</a:t>
                      </a:r>
                    </a:p>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3. Организовать плановый аудит поставщиков.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Низкий</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1 000</a:t>
                      </a:r>
                    </a:p>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 </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Директор по закупкам</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extLst>
                  <a:ext uri="{0D108BD9-81ED-4DB2-BD59-A6C34878D82A}">
                    <a16:rowId xmlns:a16="http://schemas.microsoft.com/office/drawing/2014/main" val="894376925"/>
                  </a:ext>
                </a:extLst>
              </a:tr>
              <a:tr h="1134450">
                <a:tc>
                  <a:txBody>
                    <a:bodyPr/>
                    <a:lstStyle/>
                    <a:p>
                      <a:pPr marL="0" algn="ctr" defTabSz="914400" rtl="0" eaLnBrk="1" latinLnBrk="0" hangingPunct="1">
                        <a:lnSpc>
                          <a:spcPct val="107000"/>
                        </a:lnSpc>
                        <a:spcAft>
                          <a:spcPts val="0"/>
                        </a:spcAft>
                      </a:pPr>
                      <a:r>
                        <a:rPr lang="ru-RU" sz="1400" b="1" kern="1200" dirty="0">
                          <a:solidFill>
                            <a:schemeClr val="bg1"/>
                          </a:solidFill>
                          <a:effectLst/>
                          <a:latin typeface="Times New Roman" panose="02020603050405020304" pitchFamily="18" charset="0"/>
                          <a:ea typeface="+mn-ea"/>
                          <a:cs typeface="Times New Roman" panose="02020603050405020304" pitchFamily="18" charset="0"/>
                        </a:rPr>
                        <a:t>2 </a:t>
                      </a:r>
                    </a:p>
                  </a:txBody>
                  <a:tcPr marL="25898" marR="25898" marT="0" marB="0"/>
                </a:tc>
                <a:tc>
                  <a:txBody>
                    <a:bodyPr/>
                    <a:lstStyle/>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Аварийный выход из строя определяющего технологического оборудования</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Высокий</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1.Провести ревизию запасов готовой продукции на складе, при необходимости создать оптимальный запас заготовок на складе;</a:t>
                      </a:r>
                    </a:p>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2. Выпустить приказ о подготовке к капитальному ремонту УНРС на 2018-2019год.</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Средний, низкий</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1000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15000"/>
                        </a:lnSpc>
                        <a:spcAft>
                          <a:spcPts val="1000"/>
                        </a:spcAft>
                      </a:pPr>
                      <a:r>
                        <a:rPr lang="ru-RU" sz="1400">
                          <a:effectLst/>
                          <a:latin typeface="Times New Roman" panose="02020603050405020304" pitchFamily="18" charset="0"/>
                          <a:cs typeface="Times New Roman" panose="02020603050405020304" pitchFamily="18" charset="0"/>
                        </a:rPr>
                        <a:t>Начальник ДП</a:t>
                      </a:r>
                    </a:p>
                    <a:p>
                      <a:pPr algn="ctr">
                        <a:lnSpc>
                          <a:spcPct val="115000"/>
                        </a:lnSpc>
                        <a:spcAft>
                          <a:spcPts val="1000"/>
                        </a:spcAft>
                      </a:pPr>
                      <a:r>
                        <a:rPr lang="ru-RU" sz="1400">
                          <a:effectLst/>
                          <a:latin typeface="Times New Roman" panose="02020603050405020304" pitchFamily="18" charset="0"/>
                          <a:cs typeface="Times New Roman" panose="02020603050405020304" pitchFamily="18" charset="0"/>
                        </a:rPr>
                        <a:t>Главный механик</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extLst>
                  <a:ext uri="{0D108BD9-81ED-4DB2-BD59-A6C34878D82A}">
                    <a16:rowId xmlns:a16="http://schemas.microsoft.com/office/drawing/2014/main" val="3529520012"/>
                  </a:ext>
                </a:extLst>
              </a:tr>
              <a:tr h="1803580">
                <a:tc>
                  <a:txBody>
                    <a:bodyPr/>
                    <a:lstStyle/>
                    <a:p>
                      <a:pPr marL="0" algn="ctr" defTabSz="914400" rtl="0" eaLnBrk="1" latinLnBrk="0" hangingPunct="1">
                        <a:lnSpc>
                          <a:spcPct val="107000"/>
                        </a:lnSpc>
                        <a:spcAft>
                          <a:spcPts val="0"/>
                        </a:spcAft>
                      </a:pPr>
                      <a:r>
                        <a:rPr lang="ru-RU" sz="1400" b="1" kern="1200" dirty="0">
                          <a:solidFill>
                            <a:schemeClr val="bg1"/>
                          </a:solidFill>
                          <a:effectLst/>
                          <a:latin typeface="Times New Roman" panose="02020603050405020304" pitchFamily="18" charset="0"/>
                          <a:ea typeface="+mn-ea"/>
                          <a:cs typeface="Times New Roman" panose="02020603050405020304" pitchFamily="18" charset="0"/>
                        </a:rPr>
                        <a:t> 3</a:t>
                      </a:r>
                    </a:p>
                  </a:txBody>
                  <a:tcPr marL="25898" marR="25898" marT="0" marB="0"/>
                </a:tc>
                <a:tc>
                  <a:txBody>
                    <a:bodyPr/>
                    <a:lstStyle/>
                    <a:p>
                      <a:pPr algn="just">
                        <a:lnSpc>
                          <a:spcPct val="107000"/>
                        </a:lnSpc>
                        <a:spcAft>
                          <a:spcPts val="0"/>
                        </a:spcAft>
                      </a:pPr>
                      <a:r>
                        <a:rPr lang="ru-RU" sz="1400">
                          <a:effectLst/>
                          <a:latin typeface="Times New Roman" panose="02020603050405020304" pitchFamily="18" charset="0"/>
                          <a:cs typeface="Times New Roman" panose="02020603050405020304" pitchFamily="18" charset="0"/>
                        </a:rPr>
                        <a:t>Аварийное состояние подкрановых путей или грузоподъемного оборудования</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Высокий</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marL="342900" lvl="0" indent="-342900" algn="just">
                        <a:spcAft>
                          <a:spcPts val="0"/>
                        </a:spcAft>
                        <a:buFont typeface="+mj-lt"/>
                        <a:buAutoNum type="arabicPeriod"/>
                        <a:tabLst>
                          <a:tab pos="20955" algn="l"/>
                          <a:tab pos="200660" algn="l"/>
                        </a:tabLst>
                      </a:pPr>
                      <a:r>
                        <a:rPr lang="ru-RU" sz="1400" dirty="0">
                          <a:effectLst/>
                          <a:latin typeface="Times New Roman" panose="02020603050405020304" pitchFamily="18" charset="0"/>
                          <a:cs typeface="Times New Roman" panose="02020603050405020304" pitchFamily="18" charset="0"/>
                        </a:rPr>
                        <a:t>Заключить договор  на проведение экспертизы подкрановых путей и грузоподъемного оборудования в специализированных организациях.</a:t>
                      </a:r>
                    </a:p>
                    <a:p>
                      <a:pPr marL="342900" lvl="0" indent="-342900" algn="just">
                        <a:spcAft>
                          <a:spcPts val="0"/>
                        </a:spcAft>
                        <a:buFont typeface="+mj-lt"/>
                        <a:buAutoNum type="arabicPeriod"/>
                        <a:tabLst>
                          <a:tab pos="20955" algn="l"/>
                          <a:tab pos="200660" algn="l"/>
                        </a:tabLst>
                      </a:pPr>
                      <a:r>
                        <a:rPr lang="ru-RU" sz="1400" dirty="0">
                          <a:effectLst/>
                          <a:latin typeface="Times New Roman" panose="02020603050405020304" pitchFamily="18" charset="0"/>
                          <a:cs typeface="Times New Roman" panose="02020603050405020304" pitchFamily="18" charset="0"/>
                        </a:rPr>
                        <a:t>Назначить ответственных за надзор и эксплуатацию такого оборудования в цехах.</a:t>
                      </a:r>
                    </a:p>
                    <a:p>
                      <a:pPr algn="just">
                        <a:lnSpc>
                          <a:spcPct val="107000"/>
                        </a:lnSpc>
                        <a:spcAft>
                          <a:spcPts val="0"/>
                        </a:spcAft>
                      </a:pPr>
                      <a:r>
                        <a:rPr lang="ru-RU" sz="1400" dirty="0">
                          <a:effectLst/>
                          <a:latin typeface="Times New Roman" panose="02020603050405020304" pitchFamily="18" charset="0"/>
                          <a:cs typeface="Times New Roman" panose="02020603050405020304" pitchFamily="18" charset="0"/>
                        </a:rPr>
                        <a:t>3.Провести внеплановый инструктаж персонала в части работы с подобным оборудованием</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Средний, низкий</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a:effectLst/>
                          <a:latin typeface="Times New Roman" panose="02020603050405020304" pitchFamily="18" charset="0"/>
                          <a:cs typeface="Times New Roman" panose="02020603050405020304" pitchFamily="18" charset="0"/>
                        </a:rPr>
                        <a:t>-</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tc>
                  <a:txBody>
                    <a:bodyPr/>
                    <a:lstStyle/>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Главный механик</a:t>
                      </a:r>
                    </a:p>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ru-RU" sz="1400" dirty="0">
                          <a:effectLst/>
                          <a:latin typeface="Times New Roman" panose="02020603050405020304" pitchFamily="18" charset="0"/>
                          <a:cs typeface="Times New Roman" panose="02020603050405020304" pitchFamily="18" charset="0"/>
                        </a:rPr>
                        <a:t> </a:t>
                      </a:r>
                    </a:p>
                    <a:p>
                      <a:pPr algn="ctr">
                        <a:lnSpc>
                          <a:spcPct val="115000"/>
                        </a:lnSpc>
                        <a:spcAft>
                          <a:spcPts val="1000"/>
                        </a:spcAft>
                      </a:pPr>
                      <a:r>
                        <a:rPr lang="ru-RU"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898" marR="25898" marT="0" marB="0"/>
                </a:tc>
                <a:extLst>
                  <a:ext uri="{0D108BD9-81ED-4DB2-BD59-A6C34878D82A}">
                    <a16:rowId xmlns:a16="http://schemas.microsoft.com/office/drawing/2014/main" val="4282688603"/>
                  </a:ext>
                </a:extLst>
              </a:tr>
            </a:tbl>
          </a:graphicData>
        </a:graphic>
      </p:graphicFrame>
      <p:sp>
        <p:nvSpPr>
          <p:cNvPr id="4" name="Rectangle 1"/>
          <p:cNvSpPr>
            <a:spLocks noChangeArrowheads="1"/>
          </p:cNvSpPr>
          <p:nvPr/>
        </p:nvSpPr>
        <p:spPr bwMode="auto">
          <a:xfrm>
            <a:off x="-96762" y="223936"/>
            <a:ext cx="120394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1pPr>
            <a:lvl2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2pPr>
            <a:lvl3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3pPr>
            <a:lvl4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4pPr>
            <a:lvl5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5pPr>
            <a:lvl6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6pPr>
            <a:lvl7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7pPr>
            <a:lvl8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8pPr>
            <a:lvl9pPr eaLnBrk="0" fontAlgn="base" hangingPunct="0">
              <a:spcBef>
                <a:spcPct val="0"/>
              </a:spcBef>
              <a:spcAft>
                <a:spcPct val="0"/>
              </a:spcAft>
              <a:tabLst>
                <a:tab pos="20638" algn="l"/>
                <a:tab pos="200025"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20638" algn="l"/>
                <a:tab pos="200025" algn="l"/>
              </a:tabLst>
            </a:pPr>
            <a:r>
              <a:rPr kumimoji="0" lang="ru-RU" altLang="ru-RU" sz="1400" b="1" i="0" u="none" strike="noStrike" cap="none" normalizeH="0" baseline="0" dirty="0">
                <a:ln>
                  <a:noFill/>
                </a:ln>
                <a:solidFill>
                  <a:schemeClr val="tx2"/>
                </a:solidFill>
                <a:effectLst/>
                <a:ea typeface="Times New Roman" panose="02020603050405020304" pitchFamily="18" charset="0"/>
                <a:cs typeface="Arial" panose="020B0604020202020204" pitchFamily="34" charset="0"/>
              </a:rPr>
              <a:t> План предупреждающих действий по устранению рисков, связанных с влиянием на поставку и качество продукции (2025 год)</a:t>
            </a:r>
            <a:endParaRPr kumimoji="0" lang="ru-RU" altLang="ru-RU" sz="1800" b="1" i="0" u="none" strike="noStrike" cap="none" normalizeH="0" baseline="0" dirty="0">
              <a:ln>
                <a:noFill/>
              </a:ln>
              <a:solidFill>
                <a:schemeClr val="tx2"/>
              </a:solidFill>
              <a:effectLst/>
              <a:cs typeface="Arial" panose="020B0604020202020204" pitchFamily="34" charset="0"/>
            </a:endParaRPr>
          </a:p>
        </p:txBody>
      </p:sp>
    </p:spTree>
    <p:extLst>
      <p:ext uri="{BB962C8B-B14F-4D97-AF65-F5344CB8AC3E}">
        <p14:creationId xmlns:p14="http://schemas.microsoft.com/office/powerpoint/2010/main" val="298293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25</a:t>
            </a:fld>
            <a:endParaRPr lang="en-US" sz="1800"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650240" y="327917"/>
            <a:ext cx="11267439" cy="307777"/>
          </a:xfrm>
          <a:prstGeom prst="rect">
            <a:avLst/>
          </a:prstGeom>
        </p:spPr>
        <p:txBody>
          <a:bodyPr wrap="square">
            <a:spAutoFit/>
          </a:bodyPr>
          <a:lstStyle/>
          <a:p>
            <a:r>
              <a:rPr lang="ru-RU" sz="1400" b="1" dirty="0">
                <a:solidFill>
                  <a:schemeClr val="tx2"/>
                </a:solidFill>
                <a:latin typeface="Arial" panose="020B0604020202020204" pitchFamily="34" charset="0"/>
                <a:ea typeface="Calibri" panose="020F0502020204030204" pitchFamily="34" charset="0"/>
                <a:cs typeface="Arial" panose="020B0604020202020204" pitchFamily="34" charset="0"/>
              </a:rPr>
              <a:t>Управление процессами и услугами поставляемыми внешними поставщиками; входной контроль продукции поставщиков</a:t>
            </a:r>
            <a:endParaRPr lang="ru-RU" dirty="0">
              <a:solidFill>
                <a:schemeClr val="tx2"/>
              </a:solidFill>
              <a:latin typeface="Arial" panose="020B0604020202020204" pitchFamily="34" charset="0"/>
              <a:cs typeface="Arial" panose="020B060402020202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634872555"/>
              </p:ext>
            </p:extLst>
          </p:nvPr>
        </p:nvGraphicFramePr>
        <p:xfrm>
          <a:off x="1362076" y="819152"/>
          <a:ext cx="9753598" cy="4952993"/>
        </p:xfrm>
        <a:graphic>
          <a:graphicData uri="http://schemas.openxmlformats.org/drawingml/2006/table">
            <a:tbl>
              <a:tblPr firstRow="1" firstCol="1" bandRow="1">
                <a:tableStyleId>{5C22544A-7EE6-4342-B048-85BDC9FD1C3A}</a:tableStyleId>
              </a:tblPr>
              <a:tblGrid>
                <a:gridCol w="3199172">
                  <a:extLst>
                    <a:ext uri="{9D8B030D-6E8A-4147-A177-3AD203B41FA5}">
                      <a16:colId xmlns:a16="http://schemas.microsoft.com/office/drawing/2014/main" val="2927673973"/>
                    </a:ext>
                  </a:extLst>
                </a:gridCol>
                <a:gridCol w="1638337">
                  <a:extLst>
                    <a:ext uri="{9D8B030D-6E8A-4147-A177-3AD203B41FA5}">
                      <a16:colId xmlns:a16="http://schemas.microsoft.com/office/drawing/2014/main" val="430825515"/>
                    </a:ext>
                  </a:extLst>
                </a:gridCol>
                <a:gridCol w="1638337">
                  <a:extLst>
                    <a:ext uri="{9D8B030D-6E8A-4147-A177-3AD203B41FA5}">
                      <a16:colId xmlns:a16="http://schemas.microsoft.com/office/drawing/2014/main" val="3273728481"/>
                    </a:ext>
                  </a:extLst>
                </a:gridCol>
                <a:gridCol w="1638337">
                  <a:extLst>
                    <a:ext uri="{9D8B030D-6E8A-4147-A177-3AD203B41FA5}">
                      <a16:colId xmlns:a16="http://schemas.microsoft.com/office/drawing/2014/main" val="1200911872"/>
                    </a:ext>
                  </a:extLst>
                </a:gridCol>
                <a:gridCol w="1639415">
                  <a:extLst>
                    <a:ext uri="{9D8B030D-6E8A-4147-A177-3AD203B41FA5}">
                      <a16:colId xmlns:a16="http://schemas.microsoft.com/office/drawing/2014/main" val="1066792618"/>
                    </a:ext>
                  </a:extLst>
                </a:gridCol>
              </a:tblGrid>
              <a:tr h="1419902">
                <a:tc>
                  <a:txBody>
                    <a:bodyPr/>
                    <a:lstStyle/>
                    <a:p>
                      <a:pPr algn="ctr">
                        <a:lnSpc>
                          <a:spcPct val="107000"/>
                        </a:lnSpc>
                        <a:spcAft>
                          <a:spcPts val="0"/>
                        </a:spcAft>
                      </a:pPr>
                      <a:r>
                        <a:rPr lang="ru-RU" sz="1200">
                          <a:effectLst/>
                        </a:rPr>
                        <a:t>Поставщик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Единица </a:t>
                      </a:r>
                      <a:endParaRPr lang="ru-RU" sz="1100">
                        <a:effectLst/>
                      </a:endParaRPr>
                    </a:p>
                    <a:p>
                      <a:pPr algn="ctr">
                        <a:lnSpc>
                          <a:spcPct val="107000"/>
                        </a:lnSpc>
                        <a:spcAft>
                          <a:spcPts val="0"/>
                        </a:spcAft>
                      </a:pPr>
                      <a:r>
                        <a:rPr lang="ru-RU" sz="1200">
                          <a:effectLst/>
                        </a:rPr>
                        <a:t>измерения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Кол-во поставленных в производство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Кол-во </a:t>
                      </a:r>
                      <a:endParaRPr lang="ru-RU" sz="1100">
                        <a:effectLst/>
                      </a:endParaRPr>
                    </a:p>
                    <a:p>
                      <a:pPr algn="ctr">
                        <a:lnSpc>
                          <a:spcPct val="107000"/>
                        </a:lnSpc>
                        <a:spcAft>
                          <a:spcPts val="0"/>
                        </a:spcAft>
                      </a:pPr>
                      <a:r>
                        <a:rPr lang="ru-RU" sz="1200">
                          <a:effectLst/>
                        </a:rPr>
                        <a:t>забракованых</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 брака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7167309"/>
                  </a:ext>
                </a:extLst>
              </a:tr>
              <a:tr h="272514">
                <a:tc>
                  <a:txBody>
                    <a:bodyPr/>
                    <a:lstStyle/>
                    <a:p>
                      <a:pPr algn="ctr">
                        <a:lnSpc>
                          <a:spcPct val="107000"/>
                        </a:lnSpc>
                        <a:spcAft>
                          <a:spcPts val="0"/>
                        </a:spcAft>
                      </a:pPr>
                      <a:r>
                        <a:rPr lang="ru-RU" sz="1200">
                          <a:effectLst/>
                        </a:rPr>
                        <a:t>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200">
                          <a:effectLst/>
                        </a:rPr>
                        <a:t>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4259843"/>
                  </a:ext>
                </a:extLst>
              </a:tr>
              <a:tr h="249804">
                <a:tc>
                  <a:txBody>
                    <a:bodyPr/>
                    <a:lstStyle/>
                    <a:p>
                      <a:pPr algn="ctr">
                        <a:lnSpc>
                          <a:spcPct val="107000"/>
                        </a:lnSpc>
                        <a:spcAft>
                          <a:spcPts val="0"/>
                        </a:spcAft>
                      </a:pPr>
                      <a:r>
                        <a:rPr lang="ru-RU" sz="1100">
                          <a:effectLst/>
                        </a:rPr>
                        <a:t>ООО "Металлоторг"</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Кг</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1494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524,92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6639178"/>
                  </a:ext>
                </a:extLst>
              </a:tr>
              <a:tr h="249804">
                <a:tc>
                  <a:txBody>
                    <a:bodyPr/>
                    <a:lstStyle/>
                    <a:p>
                      <a:pPr algn="ctr">
                        <a:lnSpc>
                          <a:spcPct val="107000"/>
                        </a:lnSpc>
                        <a:spcAft>
                          <a:spcPts val="0"/>
                        </a:spcAft>
                      </a:pPr>
                      <a:r>
                        <a:rPr lang="ru-RU" sz="1100">
                          <a:effectLst/>
                        </a:rPr>
                        <a:t>ООО ТД "ДАЛИНИ"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9776470"/>
                  </a:ext>
                </a:extLst>
              </a:tr>
              <a:tr h="249804">
                <a:tc>
                  <a:txBody>
                    <a:bodyPr/>
                    <a:lstStyle/>
                    <a:p>
                      <a:pPr algn="ctr">
                        <a:lnSpc>
                          <a:spcPct val="107000"/>
                        </a:lnSpc>
                        <a:spcAft>
                          <a:spcPts val="0"/>
                        </a:spcAft>
                      </a:pPr>
                      <a:r>
                        <a:rPr lang="ru-RU" sz="1100">
                          <a:effectLst/>
                        </a:rPr>
                        <a:t>ООО "Партнер Гидравлик"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297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77%</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0224844"/>
                  </a:ext>
                </a:extLst>
              </a:tr>
              <a:tr h="249804">
                <a:tc>
                  <a:txBody>
                    <a:bodyPr/>
                    <a:lstStyle/>
                    <a:p>
                      <a:pPr algn="ctr">
                        <a:lnSpc>
                          <a:spcPct val="107000"/>
                        </a:lnSpc>
                        <a:spcAft>
                          <a:spcPts val="0"/>
                        </a:spcAft>
                      </a:pPr>
                      <a:r>
                        <a:rPr lang="ru-RU" sz="1100">
                          <a:effectLst/>
                        </a:rPr>
                        <a:t>ООО НПО "Урал"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64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64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9447191"/>
                  </a:ext>
                </a:extLst>
              </a:tr>
              <a:tr h="249804">
                <a:tc>
                  <a:txBody>
                    <a:bodyPr/>
                    <a:lstStyle/>
                    <a:p>
                      <a:pPr algn="ctr">
                        <a:lnSpc>
                          <a:spcPct val="107000"/>
                        </a:lnSpc>
                        <a:spcAft>
                          <a:spcPts val="0"/>
                        </a:spcAft>
                      </a:pPr>
                      <a:r>
                        <a:rPr lang="ru-RU" sz="1100">
                          <a:effectLst/>
                        </a:rPr>
                        <a:t>ООО "ИнКом"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1500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51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4875187"/>
                  </a:ext>
                </a:extLst>
              </a:tr>
              <a:tr h="249804">
                <a:tc>
                  <a:txBody>
                    <a:bodyPr/>
                    <a:lstStyle/>
                    <a:p>
                      <a:pPr algn="ctr">
                        <a:lnSpc>
                          <a:spcPct val="107000"/>
                        </a:lnSpc>
                        <a:spcAft>
                          <a:spcPts val="0"/>
                        </a:spcAft>
                      </a:pPr>
                      <a:r>
                        <a:rPr lang="ru-RU" sz="1100">
                          <a:effectLst/>
                        </a:rPr>
                        <a:t>ООО ПК "ПРОММАШ"</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80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42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53%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9920096"/>
                  </a:ext>
                </a:extLst>
              </a:tr>
              <a:tr h="512733">
                <a:tc>
                  <a:txBody>
                    <a:bodyPr/>
                    <a:lstStyle/>
                    <a:p>
                      <a:pPr algn="ctr">
                        <a:lnSpc>
                          <a:spcPct val="107000"/>
                        </a:lnSpc>
                        <a:spcAft>
                          <a:spcPts val="0"/>
                        </a:spcAft>
                      </a:pPr>
                      <a:r>
                        <a:rPr lang="ru-RU" sz="1100">
                          <a:effectLst/>
                        </a:rPr>
                        <a:t>ООО "Литейный завод Литмаш"</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266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33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2691780"/>
                  </a:ext>
                </a:extLst>
              </a:tr>
              <a:tr h="249804">
                <a:tc>
                  <a:txBody>
                    <a:bodyPr/>
                    <a:lstStyle/>
                    <a:p>
                      <a:pPr algn="ctr">
                        <a:lnSpc>
                          <a:spcPct val="107000"/>
                        </a:lnSpc>
                        <a:spcAft>
                          <a:spcPts val="0"/>
                        </a:spcAft>
                      </a:pPr>
                      <a:r>
                        <a:rPr lang="ru-RU" sz="1100">
                          <a:effectLst/>
                        </a:rPr>
                        <a:t>ПАО "ТМК"(АО "ВТЗ")</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208,6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27,2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6843876"/>
                  </a:ext>
                </a:extLst>
              </a:tr>
              <a:tr h="249804">
                <a:tc>
                  <a:txBody>
                    <a:bodyPr/>
                    <a:lstStyle/>
                    <a:p>
                      <a:pPr algn="ctr">
                        <a:lnSpc>
                          <a:spcPct val="107000"/>
                        </a:lnSpc>
                        <a:spcAft>
                          <a:spcPts val="0"/>
                        </a:spcAft>
                      </a:pPr>
                      <a:r>
                        <a:rPr lang="ru-RU" sz="1100">
                          <a:effectLst/>
                        </a:rPr>
                        <a:t>ООО "З Спец"</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244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6563771"/>
                  </a:ext>
                </a:extLst>
              </a:tr>
              <a:tr h="249804">
                <a:tc>
                  <a:txBody>
                    <a:bodyPr/>
                    <a:lstStyle/>
                    <a:p>
                      <a:pPr algn="ctr">
                        <a:lnSpc>
                          <a:spcPct val="107000"/>
                        </a:lnSpc>
                        <a:spcAft>
                          <a:spcPts val="0"/>
                        </a:spcAft>
                      </a:pPr>
                      <a:r>
                        <a:rPr lang="ru-RU" sz="1100">
                          <a:effectLst/>
                        </a:rPr>
                        <a:t>ООО ТД "МЗПО"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dirty="0">
                          <a:effectLst/>
                        </a:rPr>
                        <a:t>15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100%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8284242"/>
                  </a:ext>
                </a:extLst>
              </a:tr>
              <a:tr h="249804">
                <a:tc>
                  <a:txBody>
                    <a:bodyPr/>
                    <a:lstStyle/>
                    <a:p>
                      <a:pPr algn="ctr">
                        <a:lnSpc>
                          <a:spcPct val="107000"/>
                        </a:lnSpc>
                        <a:spcAft>
                          <a:spcPts val="0"/>
                        </a:spcAft>
                      </a:pPr>
                      <a:r>
                        <a:rPr lang="ru-RU" sz="1100">
                          <a:effectLst/>
                        </a:rPr>
                        <a:t>ООО "Эксполит"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14</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6%</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5103938"/>
                  </a:ext>
                </a:extLst>
              </a:tr>
              <a:tr h="249804">
                <a:tc>
                  <a:txBody>
                    <a:bodyPr/>
                    <a:lstStyle/>
                    <a:p>
                      <a:pPr algn="ctr">
                        <a:lnSpc>
                          <a:spcPct val="107000"/>
                        </a:lnSpc>
                        <a:spcAft>
                          <a:spcPts val="0"/>
                        </a:spcAft>
                      </a:pPr>
                      <a:r>
                        <a:rPr lang="ru-RU" sz="1100">
                          <a:effectLst/>
                        </a:rPr>
                        <a:t>ООО НПП "Резонанс"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Шт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23</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a:effectLst/>
                        </a:rPr>
                        <a:t>12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1100" dirty="0">
                          <a:effectLst/>
                        </a:rPr>
                        <a:t>52%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5906887"/>
                  </a:ext>
                </a:extLst>
              </a:tr>
            </a:tbl>
          </a:graphicData>
        </a:graphic>
      </p:graphicFrame>
    </p:spTree>
    <p:extLst>
      <p:ext uri="{BB962C8B-B14F-4D97-AF65-F5344CB8AC3E}">
        <p14:creationId xmlns:p14="http://schemas.microsoft.com/office/powerpoint/2010/main" val="2923351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26</a:t>
            </a:fld>
            <a:endParaRPr lang="en-US" sz="1800"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725170" y="611505"/>
            <a:ext cx="6096000" cy="5355312"/>
          </a:xfrm>
          <a:prstGeom prst="rect">
            <a:avLst/>
          </a:prstGeom>
        </p:spPr>
        <p:txBody>
          <a:bodyPr>
            <a:spAutoFit/>
          </a:bodyPr>
          <a:lstStyle/>
          <a:p>
            <a:pPr algn="ctr">
              <a:spcAft>
                <a:spcPts val="0"/>
              </a:spcAft>
            </a:pPr>
            <a:r>
              <a:rPr lang="ru-RU" b="1" u="sng" dirty="0">
                <a:solidFill>
                  <a:schemeClr val="tx2"/>
                </a:solidFill>
                <a:latin typeface="Arial" panose="020B0604020202020204" pitchFamily="34" charset="0"/>
                <a:ea typeface="Times New Roman" panose="02020603050405020304" pitchFamily="18" charset="0"/>
                <a:cs typeface="Arial" panose="020B0604020202020204" pitchFamily="34" charset="0"/>
              </a:rPr>
              <a:t>Мероприятия по усовершенствованию элементов системы менеджмента качества.</a:t>
            </a:r>
          </a:p>
          <a:p>
            <a:pPr algn="just">
              <a:spcAft>
                <a:spcPts val="0"/>
              </a:spcAft>
            </a:pPr>
            <a:endPar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 Перечислим основные, предложенные мероприятия:</a:t>
            </a:r>
          </a:p>
          <a:p>
            <a:pPr marL="342900" lvl="0" algn="just">
              <a:spcAft>
                <a:spcPts val="0"/>
              </a:spcAft>
              <a:buSzPts val="1400"/>
              <a:buFont typeface="Times New Roman" panose="02020603050405020304" pitchFamily="18" charset="0"/>
              <a:buAutoNum type="arabicPeriod"/>
              <a:tabLst>
                <a:tab pos="1078865" algn="l"/>
              </a:tabLst>
            </a:pP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разработать матрицу распределения ответственности за элементы системы менеджмента качества между таких сотрудников как: менеджер по качеству, инженер по качеству процесса АРU, контролеры производственной линии, операторы;</a:t>
            </a:r>
            <a:endParaRPr lang="ru-RU" sz="14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algn="just">
              <a:spcAft>
                <a:spcPts val="0"/>
              </a:spcAft>
              <a:buSzPts val="1400"/>
              <a:buFont typeface="Times New Roman" panose="02020603050405020304" pitchFamily="18" charset="0"/>
              <a:buAutoNum type="arabicPeriod"/>
              <a:tabLst>
                <a:tab pos="1078865" algn="l"/>
              </a:tabLst>
            </a:pP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разработать процедуру по внедрению рациональных предложений, которая будет включать в себя комиссию, принимающую решение о внедрении предложения по улучшению;</a:t>
            </a:r>
            <a:endParaRPr lang="ru-RU" sz="14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marL="342900" lvl="0" algn="just">
              <a:spcAft>
                <a:spcPts val="0"/>
              </a:spcAft>
              <a:buSzPts val="1400"/>
              <a:buFont typeface="Times New Roman" panose="02020603050405020304" pitchFamily="18" charset="0"/>
              <a:buAutoNum type="arabicPeriod"/>
              <a:tabLst>
                <a:tab pos="1078865" algn="l"/>
              </a:tabLst>
            </a:pP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разработать способы по мотивации для сотрудников,</a:t>
            </a:r>
            <a:r>
              <a:rPr lang="ru-RU" b="1" spc="4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ru-RU" b="1" dirty="0">
                <a:solidFill>
                  <a:schemeClr val="tx2"/>
                </a:solidFill>
                <a:latin typeface="Arial" panose="020B0604020202020204" pitchFamily="34" charset="0"/>
                <a:ea typeface="Times New Roman" panose="02020603050405020304" pitchFamily="18" charset="0"/>
                <a:cs typeface="Arial" panose="020B0604020202020204" pitchFamily="34" charset="0"/>
              </a:rPr>
              <a:t>работающих на 4 линиях сборки кранов (48 человек).</a:t>
            </a:r>
            <a:endParaRPr lang="ru-RU" sz="1400" b="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918" y="333376"/>
            <a:ext cx="4257674" cy="2838449"/>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750" y="3333750"/>
            <a:ext cx="4248842" cy="2832561"/>
          </a:xfrm>
          <a:prstGeom prst="rect">
            <a:avLst/>
          </a:prstGeom>
        </p:spPr>
      </p:pic>
    </p:spTree>
    <p:extLst>
      <p:ext uri="{BB962C8B-B14F-4D97-AF65-F5344CB8AC3E}">
        <p14:creationId xmlns:p14="http://schemas.microsoft.com/office/powerpoint/2010/main" val="343043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94080" y="573529"/>
            <a:ext cx="10840720" cy="193040"/>
          </a:xfrm>
        </p:spPr>
        <p:txBody>
          <a:bodyPr>
            <a:noAutofit/>
          </a:bodyPr>
          <a:lstStyle/>
          <a:p>
            <a:pPr algn="ctr">
              <a:lnSpc>
                <a:spcPct val="100000"/>
              </a:lnSpc>
            </a:pPr>
            <a:r>
              <a:rPr lang="ru-RU" sz="1400" b="1" dirty="0">
                <a:latin typeface="Arial" panose="020B0604020202020204" pitchFamily="34" charset="0"/>
                <a:cs typeface="Arial" panose="020B0604020202020204" pitchFamily="34" charset="0"/>
              </a:rPr>
              <a:t>Разработка мероприятий по улучшению работы элементов системы менеджмента качества на машиностроительном предприятии</a:t>
            </a:r>
          </a:p>
        </p:txBody>
      </p:sp>
      <p:graphicFrame>
        <p:nvGraphicFramePr>
          <p:cNvPr id="5" name="Объект 4"/>
          <p:cNvGraphicFramePr>
            <a:graphicFrameLocks noGrp="1"/>
          </p:cNvGraphicFramePr>
          <p:nvPr>
            <p:ph idx="1"/>
            <p:extLst>
              <p:ext uri="{D42A27DB-BD31-4B8C-83A1-F6EECF244321}">
                <p14:modId xmlns:p14="http://schemas.microsoft.com/office/powerpoint/2010/main" val="1928373103"/>
              </p:ext>
            </p:extLst>
          </p:nvPr>
        </p:nvGraphicFramePr>
        <p:xfrm>
          <a:off x="285750" y="866776"/>
          <a:ext cx="11525250" cy="3944495"/>
        </p:xfrm>
        <a:graphic>
          <a:graphicData uri="http://schemas.openxmlformats.org/drawingml/2006/table">
            <a:tbl>
              <a:tblPr firstRow="1" firstCol="1" bandRow="1">
                <a:tableStyleId>{5C22544A-7EE6-4342-B048-85BDC9FD1C3A}</a:tableStyleId>
              </a:tblPr>
              <a:tblGrid>
                <a:gridCol w="849388">
                  <a:extLst>
                    <a:ext uri="{9D8B030D-6E8A-4147-A177-3AD203B41FA5}">
                      <a16:colId xmlns:a16="http://schemas.microsoft.com/office/drawing/2014/main" val="3175449305"/>
                    </a:ext>
                  </a:extLst>
                </a:gridCol>
                <a:gridCol w="3553959">
                  <a:extLst>
                    <a:ext uri="{9D8B030D-6E8A-4147-A177-3AD203B41FA5}">
                      <a16:colId xmlns:a16="http://schemas.microsoft.com/office/drawing/2014/main" val="3306340081"/>
                    </a:ext>
                  </a:extLst>
                </a:gridCol>
                <a:gridCol w="3567944">
                  <a:extLst>
                    <a:ext uri="{9D8B030D-6E8A-4147-A177-3AD203B41FA5}">
                      <a16:colId xmlns:a16="http://schemas.microsoft.com/office/drawing/2014/main" val="1392544104"/>
                    </a:ext>
                  </a:extLst>
                </a:gridCol>
                <a:gridCol w="3553959">
                  <a:extLst>
                    <a:ext uri="{9D8B030D-6E8A-4147-A177-3AD203B41FA5}">
                      <a16:colId xmlns:a16="http://schemas.microsoft.com/office/drawing/2014/main" val="3163324116"/>
                    </a:ext>
                  </a:extLst>
                </a:gridCol>
              </a:tblGrid>
              <a:tr h="380771">
                <a:tc>
                  <a:txBody>
                    <a:bodyPr/>
                    <a:lstStyle/>
                    <a:p>
                      <a:pPr marL="67945">
                        <a:spcAft>
                          <a:spcPts val="0"/>
                        </a:spcAft>
                      </a:pPr>
                      <a:r>
                        <a:rPr lang="ru-RU" sz="1400" spc="-50">
                          <a:effectLst/>
                        </a:rPr>
                        <a:t>№</a:t>
                      </a:r>
                      <a:endParaRPr lang="ru-RU" sz="1400">
                        <a:effectLst/>
                      </a:endParaRPr>
                    </a:p>
                    <a:p>
                      <a:pPr>
                        <a:spcAft>
                          <a:spcPts val="0"/>
                        </a:spcAft>
                      </a:pPr>
                      <a:r>
                        <a:rPr lang="ru-RU" sz="1400" spc="-30">
                          <a:effectLst/>
                        </a:rPr>
                        <a:t>п/ </a:t>
                      </a:r>
                      <a:r>
                        <a:rPr lang="ru-RU" sz="1400" spc="-60">
                          <a:effectLst/>
                        </a:rPr>
                        <a:t>п</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Выявленная проблема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Мероприятие</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Описание</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extLst>
                  <a:ext uri="{0D108BD9-81ED-4DB2-BD59-A6C34878D82A}">
                    <a16:rowId xmlns:a16="http://schemas.microsoft.com/office/drawing/2014/main" val="2306772052"/>
                  </a:ext>
                </a:extLst>
              </a:tr>
              <a:tr h="190385">
                <a:tc>
                  <a:txBody>
                    <a:bodyPr/>
                    <a:lstStyle/>
                    <a:p>
                      <a:pPr marL="67945" algn="ctr">
                        <a:spcAft>
                          <a:spcPts val="0"/>
                        </a:spcAft>
                      </a:pPr>
                      <a:r>
                        <a:rPr lang="ru-RU" sz="1400" spc="-50">
                          <a:effectLst/>
                        </a:rPr>
                        <a:t>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2</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3</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tc>
                  <a:txBody>
                    <a:bodyPr/>
                    <a:lstStyle/>
                    <a:p>
                      <a:pPr algn="ctr">
                        <a:spcAft>
                          <a:spcPts val="0"/>
                        </a:spcAft>
                      </a:pPr>
                      <a:r>
                        <a:rPr lang="ru-RU" sz="1400" spc="-10">
                          <a:effectLst/>
                        </a:rPr>
                        <a:t>4</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nchor="ctr"/>
                </a:tc>
                <a:extLst>
                  <a:ext uri="{0D108BD9-81ED-4DB2-BD59-A6C34878D82A}">
                    <a16:rowId xmlns:a16="http://schemas.microsoft.com/office/drawing/2014/main" val="4084690696"/>
                  </a:ext>
                </a:extLst>
              </a:tr>
              <a:tr h="1332698">
                <a:tc>
                  <a:txBody>
                    <a:bodyPr/>
                    <a:lstStyle/>
                    <a:p>
                      <a:pPr marL="67945" algn="just">
                        <a:spcAft>
                          <a:spcPts val="0"/>
                        </a:spcAft>
                      </a:pPr>
                      <a:r>
                        <a:rPr lang="ru-RU" sz="1400" spc="-25">
                          <a:effectLst/>
                        </a:rPr>
                        <a:t>1.</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algn="just">
                        <a:spcAft>
                          <a:spcPts val="0"/>
                        </a:spcAft>
                      </a:pPr>
                      <a:r>
                        <a:rPr lang="ru-RU" sz="1400" spc="-10">
                          <a:effectLst/>
                        </a:rPr>
                        <a:t>Отсутствие вовлеченности высшего руководства</a:t>
                      </a:r>
                      <a:r>
                        <a:rPr lang="ru-RU" sz="1400">
                          <a:effectLst/>
                        </a:rPr>
                        <a:t> </a:t>
                      </a:r>
                      <a:r>
                        <a:rPr lang="ru-RU" sz="1400" spc="-50">
                          <a:effectLst/>
                        </a:rPr>
                        <a:t>в </a:t>
                      </a:r>
                      <a:r>
                        <a:rPr lang="ru-RU" sz="1400" spc="-10">
                          <a:effectLst/>
                        </a:rPr>
                        <a:t>формирование системы менеджмента качества</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algn="just">
                        <a:spcAft>
                          <a:spcPts val="0"/>
                        </a:spcAft>
                      </a:pPr>
                      <a:r>
                        <a:rPr lang="ru-RU" sz="1400" spc="-10" dirty="0">
                          <a:effectLst/>
                        </a:rPr>
                        <a:t>Разработать</a:t>
                      </a:r>
                      <a:r>
                        <a:rPr lang="ru-RU" sz="1400" dirty="0">
                          <a:effectLst/>
                        </a:rPr>
                        <a:t> </a:t>
                      </a:r>
                      <a:r>
                        <a:rPr lang="ru-RU" sz="1400" spc="-10" dirty="0">
                          <a:effectLst/>
                        </a:rPr>
                        <a:t>способы</a:t>
                      </a:r>
                      <a:r>
                        <a:rPr lang="ru-RU" sz="1400" dirty="0">
                          <a:effectLst/>
                        </a:rPr>
                        <a:t> </a:t>
                      </a:r>
                      <a:r>
                        <a:rPr lang="ru-RU" sz="1400" spc="-30" dirty="0">
                          <a:effectLst/>
                        </a:rPr>
                        <a:t>по </a:t>
                      </a:r>
                      <a:r>
                        <a:rPr lang="ru-RU" sz="1400" dirty="0">
                          <a:effectLst/>
                        </a:rPr>
                        <a:t>мотивации для сотрудников, работающих на 4 линиях сборки отопителей (48 человек).</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algn="just">
                        <a:spcAft>
                          <a:spcPts val="0"/>
                        </a:spcAft>
                      </a:pPr>
                      <a:r>
                        <a:rPr lang="ru-RU" sz="1400" spc="-10">
                          <a:effectLst/>
                        </a:rPr>
                        <a:t>Процесс</a:t>
                      </a:r>
                      <a:r>
                        <a:rPr lang="ru-RU" sz="1400">
                          <a:effectLst/>
                        </a:rPr>
                        <a:t> </a:t>
                      </a:r>
                      <a:r>
                        <a:rPr lang="ru-RU" sz="1400" spc="-10">
                          <a:effectLst/>
                        </a:rPr>
                        <a:t>вовлечения персонала</a:t>
                      </a:r>
                      <a:r>
                        <a:rPr lang="ru-RU" sz="1400">
                          <a:effectLst/>
                        </a:rPr>
                        <a:t> </a:t>
                      </a:r>
                      <a:r>
                        <a:rPr lang="ru-RU" sz="1400" spc="-10">
                          <a:effectLst/>
                        </a:rPr>
                        <a:t>должен включать</a:t>
                      </a:r>
                      <a:r>
                        <a:rPr lang="ru-RU" sz="1400">
                          <a:effectLst/>
                        </a:rPr>
                        <a:t> </a:t>
                      </a:r>
                      <a:r>
                        <a:rPr lang="ru-RU" sz="1400" spc="-50">
                          <a:effectLst/>
                        </a:rPr>
                        <a:t>в</a:t>
                      </a:r>
                      <a:r>
                        <a:rPr lang="ru-RU" sz="1400">
                          <a:effectLst/>
                        </a:rPr>
                        <a:t> с</a:t>
                      </a:r>
                      <a:r>
                        <a:rPr lang="ru-RU" sz="1400" spc="-10">
                          <a:effectLst/>
                        </a:rPr>
                        <a:t>ебя: </a:t>
                      </a:r>
                      <a:r>
                        <a:rPr lang="ru-RU" sz="1400">
                          <a:effectLst/>
                        </a:rPr>
                        <a:t>организацию</a:t>
                      </a:r>
                      <a:r>
                        <a:rPr lang="ru-RU" sz="1400" spc="-70">
                          <a:effectLst/>
                        </a:rPr>
                        <a:t> </a:t>
                      </a:r>
                      <a:r>
                        <a:rPr lang="ru-RU" sz="1400">
                          <a:effectLst/>
                        </a:rPr>
                        <a:t>процесса </a:t>
                      </a:r>
                      <a:r>
                        <a:rPr lang="ru-RU" sz="1400" spc="-10">
                          <a:effectLst/>
                        </a:rPr>
                        <a:t>информирования</a:t>
                      </a:r>
                      <a:r>
                        <a:rPr lang="ru-RU" sz="1400">
                          <a:effectLst/>
                        </a:rPr>
                        <a:t> </a:t>
                      </a:r>
                      <a:r>
                        <a:rPr lang="ru-RU" sz="1400" spc="-50">
                          <a:effectLst/>
                        </a:rPr>
                        <a:t>и </a:t>
                      </a:r>
                      <a:r>
                        <a:rPr lang="ru-RU" sz="1400">
                          <a:effectLst/>
                        </a:rPr>
                        <a:t>обмена</a:t>
                      </a:r>
                      <a:r>
                        <a:rPr lang="ru-RU" sz="1400" spc="200">
                          <a:effectLst/>
                        </a:rPr>
                        <a:t> </a:t>
                      </a:r>
                      <a:r>
                        <a:rPr lang="ru-RU" sz="1400">
                          <a:effectLst/>
                        </a:rPr>
                        <a:t>информацией. Для этого</a:t>
                      </a:r>
                      <a:r>
                        <a:rPr lang="ru-RU" sz="1400" spc="-5">
                          <a:effectLst/>
                        </a:rPr>
                        <a:t> </a:t>
                      </a:r>
                      <a:r>
                        <a:rPr lang="ru-RU" sz="1400">
                          <a:effectLst/>
                        </a:rPr>
                        <a:t>необходимо </a:t>
                      </a:r>
                      <a:r>
                        <a:rPr lang="ru-RU" sz="1400" spc="-10">
                          <a:effectLst/>
                        </a:rPr>
                        <a:t>мотивировать сотрудников</a:t>
                      </a:r>
                      <a:r>
                        <a:rPr lang="ru-RU" sz="1400">
                          <a:effectLst/>
                        </a:rPr>
                        <a:t> </a:t>
                      </a:r>
                      <a:r>
                        <a:rPr lang="ru-RU" sz="1400" spc="-50">
                          <a:effectLst/>
                        </a:rPr>
                        <a:t>и </a:t>
                      </a:r>
                      <a:r>
                        <a:rPr lang="ru-RU" sz="1400" spc="-10">
                          <a:effectLst/>
                        </a:rPr>
                        <a:t>объяснить</a:t>
                      </a:r>
                      <a:r>
                        <a:rPr lang="ru-RU" sz="1400">
                          <a:effectLst/>
                        </a:rPr>
                        <a:t> </a:t>
                      </a:r>
                      <a:r>
                        <a:rPr lang="ru-RU" sz="1400" spc="-10">
                          <a:effectLst/>
                        </a:rPr>
                        <a:t>процесс вовлечения</a:t>
                      </a:r>
                      <a:r>
                        <a:rPr lang="ru-RU" sz="1400">
                          <a:effectLst/>
                        </a:rPr>
                        <a:t>  </a:t>
                      </a:r>
                      <a:r>
                        <a:rPr lang="ru-RU" sz="1400" spc="-285">
                          <a:effectLst/>
                        </a:rPr>
                        <a:t> </a:t>
                      </a:r>
                      <a:r>
                        <a:rPr lang="ru-RU" sz="1400" spc="-40">
                          <a:effectLst/>
                        </a:rPr>
                        <a:t>и</a:t>
                      </a:r>
                      <a:r>
                        <a:rPr lang="ru-RU" sz="1400">
                          <a:effectLst/>
                        </a:rPr>
                        <a:t>  </a:t>
                      </a:r>
                      <a:r>
                        <a:rPr lang="ru-RU" sz="1400" spc="-20">
                          <a:effectLst/>
                        </a:rPr>
                        <a:t>его </a:t>
                      </a:r>
                      <a:r>
                        <a:rPr lang="ru-RU" sz="1400" spc="-10">
                          <a:effectLst/>
                        </a:rPr>
                        <a:t>влияние</a:t>
                      </a:r>
                      <a:r>
                        <a:rPr lang="ru-RU" sz="1400">
                          <a:effectLst/>
                        </a:rPr>
                        <a:t> </a:t>
                      </a:r>
                      <a:r>
                        <a:rPr lang="ru-RU" sz="1400" spc="-30">
                          <a:effectLst/>
                        </a:rPr>
                        <a:t>на</a:t>
                      </a:r>
                      <a:r>
                        <a:rPr lang="ru-RU" sz="1400">
                          <a:effectLst/>
                        </a:rPr>
                        <a:t> </a:t>
                      </a:r>
                      <a:r>
                        <a:rPr lang="ru-RU" sz="1400" spc="-10">
                          <a:effectLst/>
                        </a:rPr>
                        <a:t>работу </a:t>
                      </a:r>
                      <a:r>
                        <a:rPr lang="ru-RU" sz="1400">
                          <a:effectLst/>
                        </a:rPr>
                        <a:t>организации в целом.</a:t>
                      </a:r>
                      <a:endParaRPr lang="ru-RU"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extLst>
                  <a:ext uri="{0D108BD9-81ED-4DB2-BD59-A6C34878D82A}">
                    <a16:rowId xmlns:a16="http://schemas.microsoft.com/office/drawing/2014/main" val="21379138"/>
                  </a:ext>
                </a:extLst>
              </a:tr>
              <a:tr h="1810895">
                <a:tc>
                  <a:txBody>
                    <a:bodyPr/>
                    <a:lstStyle/>
                    <a:p>
                      <a:pPr marL="67945" algn="just">
                        <a:spcAft>
                          <a:spcPts val="0"/>
                        </a:spcAft>
                      </a:pPr>
                      <a:r>
                        <a:rPr lang="ru-RU" sz="1400" spc="-25" dirty="0">
                          <a:effectLst/>
                        </a:rPr>
                        <a:t>2.</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algn="just">
                        <a:spcAft>
                          <a:spcPts val="0"/>
                        </a:spcAft>
                      </a:pPr>
                      <a:r>
                        <a:rPr lang="ru-RU" sz="1400" spc="-10" dirty="0">
                          <a:effectLst/>
                        </a:rPr>
                        <a:t>Не распределена ответственность сотрудников</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marL="67945" algn="just">
                        <a:spcAft>
                          <a:spcPts val="0"/>
                        </a:spcAft>
                        <a:tabLst>
                          <a:tab pos="1587500" algn="l"/>
                          <a:tab pos="1814195" algn="l"/>
                        </a:tabLst>
                      </a:pPr>
                      <a:r>
                        <a:rPr lang="ru-RU" sz="1400" spc="-10" dirty="0">
                          <a:effectLst/>
                        </a:rPr>
                        <a:t>Разработать</a:t>
                      </a:r>
                      <a:r>
                        <a:rPr lang="ru-RU" sz="1400" dirty="0">
                          <a:effectLst/>
                        </a:rPr>
                        <a:t> </a:t>
                      </a:r>
                      <a:r>
                        <a:rPr lang="ru-RU" sz="1400" spc="-10" dirty="0">
                          <a:effectLst/>
                        </a:rPr>
                        <a:t>матрицу </a:t>
                      </a:r>
                      <a:r>
                        <a:rPr lang="ru-RU" sz="1400" dirty="0">
                          <a:effectLst/>
                        </a:rPr>
                        <a:t>распределения ответственности за элементы, системы менеджмента качества</a:t>
                      </a:r>
                      <a:r>
                        <a:rPr lang="ru-RU" sz="1400" spc="-45" dirty="0">
                          <a:effectLst/>
                        </a:rPr>
                        <a:t> </a:t>
                      </a:r>
                      <a:r>
                        <a:rPr lang="ru-RU" sz="1400" dirty="0">
                          <a:effectLst/>
                        </a:rPr>
                        <a:t>между</a:t>
                      </a:r>
                      <a:r>
                        <a:rPr lang="ru-RU" sz="1400" spc="-70" dirty="0">
                          <a:effectLst/>
                        </a:rPr>
                        <a:t> </a:t>
                      </a:r>
                      <a:r>
                        <a:rPr lang="ru-RU" sz="1400" dirty="0">
                          <a:effectLst/>
                        </a:rPr>
                        <a:t>таких</a:t>
                      </a:r>
                      <a:r>
                        <a:rPr lang="ru-RU" sz="1400" spc="-40" dirty="0">
                          <a:effectLst/>
                        </a:rPr>
                        <a:t> </a:t>
                      </a:r>
                      <a:r>
                        <a:rPr lang="ru-RU" sz="1400" dirty="0">
                          <a:effectLst/>
                        </a:rPr>
                        <a:t>сотрудников как: менеджер по качеству, инженер по качеству процесса </a:t>
                      </a:r>
                      <a:r>
                        <a:rPr lang="ru-RU" sz="1400" spc="-20" dirty="0">
                          <a:effectLst/>
                        </a:rPr>
                        <a:t>АРU,</a:t>
                      </a:r>
                      <a:r>
                        <a:rPr lang="ru-RU" sz="1400" dirty="0">
                          <a:effectLst/>
                        </a:rPr>
                        <a:t> </a:t>
                      </a:r>
                      <a:r>
                        <a:rPr lang="ru-RU" sz="1400" spc="-10" dirty="0">
                          <a:effectLst/>
                        </a:rPr>
                        <a:t>контролеры производственной</a:t>
                      </a:r>
                      <a:r>
                        <a:rPr lang="ru-RU" sz="1400" dirty="0">
                          <a:effectLst/>
                        </a:rPr>
                        <a:t> </a:t>
                      </a:r>
                      <a:r>
                        <a:rPr lang="ru-RU" sz="1400" spc="-10" dirty="0">
                          <a:effectLst/>
                        </a:rPr>
                        <a:t>линии, операторы</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tc>
                  <a:txBody>
                    <a:bodyPr/>
                    <a:lstStyle/>
                    <a:p>
                      <a:pPr marL="67945" algn="just">
                        <a:spcAft>
                          <a:spcPts val="0"/>
                        </a:spcAft>
                        <a:tabLst>
                          <a:tab pos="888365" algn="l"/>
                          <a:tab pos="955675" algn="l"/>
                        </a:tabLst>
                      </a:pPr>
                      <a:r>
                        <a:rPr lang="ru-RU" sz="1400" spc="-10" dirty="0">
                          <a:effectLst/>
                        </a:rPr>
                        <a:t>Чтобы</a:t>
                      </a:r>
                      <a:r>
                        <a:rPr lang="ru-RU" sz="1400" dirty="0">
                          <a:effectLst/>
                        </a:rPr>
                        <a:t> </a:t>
                      </a:r>
                      <a:r>
                        <a:rPr lang="ru-RU" sz="1400" spc="-10" dirty="0">
                          <a:effectLst/>
                        </a:rPr>
                        <a:t>избежать </a:t>
                      </a:r>
                      <a:r>
                        <a:rPr lang="ru-RU" sz="1400" dirty="0">
                          <a:effectLst/>
                        </a:rPr>
                        <a:t>непонятных ситуаций </a:t>
                      </a:r>
                      <a:r>
                        <a:rPr lang="ru-RU" sz="1400" spc="-10" dirty="0">
                          <a:effectLst/>
                        </a:rPr>
                        <a:t>среди</a:t>
                      </a:r>
                      <a:r>
                        <a:rPr lang="ru-RU" sz="1400" dirty="0">
                          <a:effectLst/>
                        </a:rPr>
                        <a:t> </a:t>
                      </a:r>
                      <a:r>
                        <a:rPr lang="ru-RU" sz="1400" spc="-10" dirty="0">
                          <a:effectLst/>
                        </a:rPr>
                        <a:t>персонала необходимо объяснить сотрудникам</a:t>
                      </a:r>
                      <a:r>
                        <a:rPr lang="ru-RU" sz="1400" dirty="0">
                          <a:effectLst/>
                        </a:rPr>
                        <a:t> </a:t>
                      </a:r>
                      <a:r>
                        <a:rPr lang="ru-RU" sz="1400" spc="-25" dirty="0">
                          <a:effectLst/>
                        </a:rPr>
                        <a:t>их </a:t>
                      </a:r>
                      <a:r>
                        <a:rPr lang="ru-RU" sz="1400" spc="-10" dirty="0">
                          <a:effectLst/>
                        </a:rPr>
                        <a:t>обязанности</a:t>
                      </a:r>
                      <a:r>
                        <a:rPr lang="ru-RU" sz="1400" dirty="0">
                          <a:effectLst/>
                        </a:rPr>
                        <a:t> </a:t>
                      </a:r>
                      <a:r>
                        <a:rPr lang="ru-RU" sz="1400" spc="-50" dirty="0">
                          <a:effectLst/>
                        </a:rPr>
                        <a:t>и </a:t>
                      </a:r>
                      <a:r>
                        <a:rPr lang="ru-RU" sz="1400" spc="-10" dirty="0">
                          <a:effectLst/>
                        </a:rPr>
                        <a:t>ответственность.</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8141" marR="48141" marT="0" marB="0"/>
                </a:tc>
                <a:extLst>
                  <a:ext uri="{0D108BD9-81ED-4DB2-BD59-A6C34878D82A}">
                    <a16:rowId xmlns:a16="http://schemas.microsoft.com/office/drawing/2014/main" val="49372645"/>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200382321"/>
              </p:ext>
            </p:extLst>
          </p:nvPr>
        </p:nvGraphicFramePr>
        <p:xfrm>
          <a:off x="285750" y="4811271"/>
          <a:ext cx="11525250" cy="1280160"/>
        </p:xfrm>
        <a:graphic>
          <a:graphicData uri="http://schemas.openxmlformats.org/drawingml/2006/table">
            <a:tbl>
              <a:tblPr firstRow="1" firstCol="1" bandRow="1">
                <a:tableStyleId>{5C22544A-7EE6-4342-B048-85BDC9FD1C3A}</a:tableStyleId>
              </a:tblPr>
              <a:tblGrid>
                <a:gridCol w="839218">
                  <a:extLst>
                    <a:ext uri="{9D8B030D-6E8A-4147-A177-3AD203B41FA5}">
                      <a16:colId xmlns:a16="http://schemas.microsoft.com/office/drawing/2014/main" val="3222073188"/>
                    </a:ext>
                  </a:extLst>
                </a:gridCol>
                <a:gridCol w="3561332">
                  <a:extLst>
                    <a:ext uri="{9D8B030D-6E8A-4147-A177-3AD203B41FA5}">
                      <a16:colId xmlns:a16="http://schemas.microsoft.com/office/drawing/2014/main" val="3288654923"/>
                    </a:ext>
                  </a:extLst>
                </a:gridCol>
                <a:gridCol w="3562350">
                  <a:extLst>
                    <a:ext uri="{9D8B030D-6E8A-4147-A177-3AD203B41FA5}">
                      <a16:colId xmlns:a16="http://schemas.microsoft.com/office/drawing/2014/main" val="2479915093"/>
                    </a:ext>
                  </a:extLst>
                </a:gridCol>
                <a:gridCol w="3562350">
                  <a:extLst>
                    <a:ext uri="{9D8B030D-6E8A-4147-A177-3AD203B41FA5}">
                      <a16:colId xmlns:a16="http://schemas.microsoft.com/office/drawing/2014/main" val="4052169960"/>
                    </a:ext>
                  </a:extLst>
                </a:gridCol>
              </a:tblGrid>
              <a:tr h="0">
                <a:tc>
                  <a:txBody>
                    <a:bodyPr/>
                    <a:lstStyle/>
                    <a:p>
                      <a:pPr marL="67945" algn="just">
                        <a:spcAft>
                          <a:spcPts val="0"/>
                        </a:spcAft>
                      </a:pPr>
                      <a:r>
                        <a:rPr lang="ru-RU" sz="1400" spc="-25">
                          <a:effectLst/>
                        </a:rPr>
                        <a:t>3.</a:t>
                      </a:r>
                      <a:endParaRPr lang="ru-RU"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7945" algn="just">
                        <a:spcAft>
                          <a:spcPts val="0"/>
                        </a:spcAft>
                        <a:tabLst>
                          <a:tab pos="1289685" algn="l"/>
                        </a:tabLst>
                      </a:pPr>
                      <a:r>
                        <a:rPr lang="ru-RU" sz="1400" spc="-10" dirty="0">
                          <a:effectLst/>
                        </a:rPr>
                        <a:t>Нововведения</a:t>
                      </a:r>
                      <a:r>
                        <a:rPr lang="ru-RU" sz="1400" dirty="0">
                          <a:effectLst/>
                        </a:rPr>
                        <a:t> </a:t>
                      </a:r>
                      <a:r>
                        <a:rPr lang="ru-RU" sz="1400" spc="-50" dirty="0">
                          <a:effectLst/>
                        </a:rPr>
                        <a:t>и </a:t>
                      </a:r>
                      <a:r>
                        <a:rPr lang="ru-RU" sz="1400" spc="-10" dirty="0">
                          <a:effectLst/>
                        </a:rPr>
                        <a:t>обновления</a:t>
                      </a:r>
                      <a:r>
                        <a:rPr lang="ru-RU" sz="1400" dirty="0">
                          <a:effectLst/>
                        </a:rPr>
                        <a:t> </a:t>
                      </a:r>
                      <a:r>
                        <a:rPr lang="ru-RU" sz="1400" spc="-30" dirty="0">
                          <a:effectLst/>
                        </a:rPr>
                        <a:t>по </a:t>
                      </a:r>
                      <a:r>
                        <a:rPr lang="ru-RU" sz="1400" spc="-10" dirty="0">
                          <a:effectLst/>
                        </a:rPr>
                        <a:t>улучшениям, предложенными сотрудниками, нигде</a:t>
                      </a:r>
                      <a:r>
                        <a:rPr lang="ru-RU" sz="1400" dirty="0">
                          <a:effectLst/>
                        </a:rPr>
                        <a:t> </a:t>
                      </a:r>
                      <a:r>
                        <a:rPr lang="ru-RU" sz="1400" spc="-25" dirty="0">
                          <a:effectLst/>
                        </a:rPr>
                        <a:t>не </a:t>
                      </a:r>
                      <a:r>
                        <a:rPr lang="ru-RU" sz="1400" spc="-10" dirty="0">
                          <a:effectLst/>
                        </a:rPr>
                        <a:t>фиксируются</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tabLst>
                          <a:tab pos="2969895" algn="ctr"/>
                          <a:tab pos="5940425" algn="r"/>
                          <a:tab pos="1587500" algn="l"/>
                          <a:tab pos="1814195" algn="l"/>
                          <a:tab pos="2969895" algn="ctr"/>
                          <a:tab pos="5940425" algn="r"/>
                        </a:tabLst>
                      </a:pPr>
                      <a:r>
                        <a:rPr lang="ru-RU" sz="1400" dirty="0">
                          <a:effectLst/>
                        </a:rPr>
                        <a:t>Разработать процедуру по </a:t>
                      </a:r>
                      <a:r>
                        <a:rPr lang="ru-RU" sz="1400" spc="-10" dirty="0">
                          <a:effectLst/>
                        </a:rPr>
                        <a:t>внедрению</a:t>
                      </a:r>
                      <a:r>
                        <a:rPr lang="ru-RU" sz="1400" dirty="0">
                          <a:effectLst/>
                        </a:rPr>
                        <a:t> </a:t>
                      </a:r>
                      <a:r>
                        <a:rPr lang="ru-RU" sz="1400" spc="-10" dirty="0">
                          <a:effectLst/>
                        </a:rPr>
                        <a:t>рациональных </a:t>
                      </a:r>
                      <a:r>
                        <a:rPr lang="ru-RU" sz="1400" dirty="0">
                          <a:effectLst/>
                        </a:rPr>
                        <a:t>предложений, которая будет включать в себя комиссию, принимающую решение о внедрении предложения по </a:t>
                      </a:r>
                      <a:r>
                        <a:rPr lang="ru-RU" sz="1400" spc="-10" dirty="0">
                          <a:effectLst/>
                        </a:rPr>
                        <a:t>улучшению.</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67945" algn="just">
                        <a:spcAft>
                          <a:spcPts val="0"/>
                        </a:spcAft>
                        <a:tabLst>
                          <a:tab pos="1054100" algn="l"/>
                        </a:tabLst>
                      </a:pPr>
                      <a:r>
                        <a:rPr lang="ru-RU" sz="1400" spc="-10" dirty="0">
                          <a:effectLst/>
                        </a:rPr>
                        <a:t>Стандарт</a:t>
                      </a:r>
                      <a:r>
                        <a:rPr lang="ru-RU" sz="1400" dirty="0">
                          <a:effectLst/>
                        </a:rPr>
                        <a:t> </a:t>
                      </a:r>
                      <a:r>
                        <a:rPr lang="ru-RU" sz="1400" spc="-10" dirty="0">
                          <a:effectLst/>
                        </a:rPr>
                        <a:t>требует постоянного улучшения </a:t>
                      </a:r>
                      <a:r>
                        <a:rPr lang="ru-RU" sz="1400" dirty="0">
                          <a:effectLst/>
                        </a:rPr>
                        <a:t>организации</a:t>
                      </a:r>
                      <a:r>
                        <a:rPr lang="ru-RU" sz="1400" spc="400" dirty="0">
                          <a:effectLst/>
                        </a:rPr>
                        <a:t> </a:t>
                      </a:r>
                      <a:r>
                        <a:rPr lang="ru-RU" sz="1400" dirty="0">
                          <a:effectLst/>
                        </a:rPr>
                        <a:t>по</a:t>
                      </a:r>
                      <a:r>
                        <a:rPr lang="ru-RU" sz="1400" spc="400" dirty="0">
                          <a:effectLst/>
                        </a:rPr>
                        <a:t> </a:t>
                      </a:r>
                      <a:r>
                        <a:rPr lang="ru-RU" sz="1400" dirty="0">
                          <a:effectLst/>
                        </a:rPr>
                        <a:t>всем </a:t>
                      </a:r>
                      <a:r>
                        <a:rPr lang="ru-RU" sz="1400" spc="-10" dirty="0">
                          <a:effectLst/>
                        </a:rPr>
                        <a:t>направлениям</a:t>
                      </a:r>
                      <a:r>
                        <a:rPr lang="ru-RU" sz="1400" dirty="0">
                          <a:effectLst/>
                        </a:rPr>
                        <a:t> </a:t>
                      </a:r>
                      <a:r>
                        <a:rPr lang="ru-RU" sz="1400" spc="-20" dirty="0">
                          <a:effectLst/>
                        </a:rPr>
                        <a:t>для </a:t>
                      </a:r>
                      <a:r>
                        <a:rPr lang="ru-RU" sz="1400" spc="-10" dirty="0">
                          <a:effectLst/>
                        </a:rPr>
                        <a:t>этого</a:t>
                      </a:r>
                      <a:r>
                        <a:rPr lang="ru-RU" sz="1400" dirty="0">
                          <a:effectLst/>
                        </a:rPr>
                        <a:t> </a:t>
                      </a:r>
                      <a:r>
                        <a:rPr lang="ru-RU" sz="1400" spc="-10" dirty="0">
                          <a:effectLst/>
                        </a:rPr>
                        <a:t>необходимо, </a:t>
                      </a:r>
                      <a:r>
                        <a:rPr lang="ru-RU" sz="1400" dirty="0">
                          <a:effectLst/>
                        </a:rPr>
                        <a:t>чтобы</a:t>
                      </a:r>
                      <a:r>
                        <a:rPr lang="ru-RU" sz="1400" spc="70" dirty="0">
                          <a:effectLst/>
                        </a:rPr>
                        <a:t> </a:t>
                      </a:r>
                      <a:r>
                        <a:rPr lang="ru-RU" sz="1400" dirty="0">
                          <a:effectLst/>
                        </a:rPr>
                        <a:t>все сотрудники </a:t>
                      </a:r>
                      <a:r>
                        <a:rPr lang="ru-RU" sz="1400" spc="-10" dirty="0">
                          <a:effectLst/>
                        </a:rPr>
                        <a:t>предприятия</a:t>
                      </a:r>
                      <a:r>
                        <a:rPr lang="ru-RU" sz="1400" dirty="0">
                          <a:effectLst/>
                        </a:rPr>
                        <a:t>  </a:t>
                      </a:r>
                      <a:r>
                        <a:rPr lang="ru-RU" sz="1400" spc="-20" dirty="0">
                          <a:effectLst/>
                        </a:rPr>
                        <a:t>были </a:t>
                      </a:r>
                      <a:r>
                        <a:rPr lang="ru-RU" sz="1400" spc="-10" dirty="0">
                          <a:effectLst/>
                        </a:rPr>
                        <a:t>вовлечены</a:t>
                      </a:r>
                      <a:r>
                        <a:rPr lang="ru-RU" sz="1400" dirty="0">
                          <a:effectLst/>
                        </a:rPr>
                        <a:t> </a:t>
                      </a:r>
                      <a:r>
                        <a:rPr lang="ru-RU" sz="1400" spc="-50" dirty="0">
                          <a:effectLst/>
                        </a:rPr>
                        <a:t>и </a:t>
                      </a:r>
                      <a:r>
                        <a:rPr lang="ru-RU" sz="1400" spc="-10" dirty="0">
                          <a:effectLst/>
                        </a:rPr>
                        <a:t>заинтересованы улучшить</a:t>
                      </a:r>
                      <a:r>
                        <a:rPr lang="ru-RU" sz="1400" dirty="0">
                          <a:effectLst/>
                        </a:rPr>
                        <a:t>  </a:t>
                      </a:r>
                      <a:r>
                        <a:rPr lang="ru-RU" sz="1400" spc="-10" dirty="0">
                          <a:effectLst/>
                        </a:rPr>
                        <a:t>работу организации.</a:t>
                      </a: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5392729"/>
                  </a:ext>
                </a:extLst>
              </a:tr>
            </a:tbl>
          </a:graphicData>
        </a:graphic>
      </p:graphicFrame>
    </p:spTree>
    <p:extLst>
      <p:ext uri="{BB962C8B-B14F-4D97-AF65-F5344CB8AC3E}">
        <p14:creationId xmlns:p14="http://schemas.microsoft.com/office/powerpoint/2010/main" val="1974831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28</a:t>
            </a:fld>
            <a:endParaRPr lang="en-US" sz="1800" dirty="0">
              <a:solidFill>
                <a:schemeClr val="tx1"/>
              </a:solidFill>
              <a:latin typeface="Arial" panose="020B0604020202020204" pitchFamily="34" charset="0"/>
              <a:cs typeface="Arial" panose="020B0604020202020204" pitchFamily="34" charset="0"/>
            </a:endParaRPr>
          </a:p>
        </p:txBody>
      </p:sp>
      <p:sp>
        <p:nvSpPr>
          <p:cNvPr id="4" name="Прямоугольник 3"/>
          <p:cNvSpPr/>
          <p:nvPr/>
        </p:nvSpPr>
        <p:spPr>
          <a:xfrm>
            <a:off x="5735955" y="982337"/>
            <a:ext cx="6115050" cy="4801314"/>
          </a:xfrm>
          <a:prstGeom prst="rect">
            <a:avLst/>
          </a:prstGeom>
        </p:spPr>
        <p:txBody>
          <a:bodyPr wrap="square">
            <a:spAutoFit/>
          </a:bodyPr>
          <a:lstStyle/>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Проверка I стороной (внутренний аудит) Проводится самой организацией</a:t>
            </a: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 Проверка II стороной (внешний аудит) Проводится заинтересованными сторонами.</a:t>
            </a:r>
            <a:endParaRPr lang="ru-RU" sz="14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Проверка III стороной (внешний аудит) Проводится независимыми организациями с целью сертификации необходимость разработки методики оценки результативности СМК.</a:t>
            </a:r>
            <a:endParaRPr lang="ru-RU" sz="14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Для оценки результативности СМК выделены три основных критерия достижения цели:</a:t>
            </a:r>
            <a:endParaRPr lang="ru-RU" sz="14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 1. Улучшение результативности функционирования СМК.</a:t>
            </a:r>
            <a:endParaRPr lang="ru-RU" sz="14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 2. Соответствие СМК требованиям ГОСТ Р ИСО 9001 и внутренней документации.</a:t>
            </a:r>
            <a:endParaRPr lang="ru-RU" sz="1400" b="1" i="1"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indent="360000" algn="just">
              <a:spcAft>
                <a:spcPts val="0"/>
              </a:spcAft>
            </a:pPr>
            <a:r>
              <a:rPr lang="ru-RU" b="1" i="1" dirty="0">
                <a:solidFill>
                  <a:schemeClr val="tx2"/>
                </a:solidFill>
                <a:latin typeface="Arial" panose="020B0604020202020204" pitchFamily="34" charset="0"/>
                <a:ea typeface="Calibri" panose="020F0502020204030204" pitchFamily="34" charset="0"/>
                <a:cs typeface="Arial" panose="020B0604020202020204" pitchFamily="34" charset="0"/>
              </a:rPr>
              <a:t>3. Повышение удовлетворенности потребителя. </a:t>
            </a:r>
            <a:endParaRPr lang="ru-RU" sz="1400" b="1" i="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62" y="982337"/>
            <a:ext cx="5369013" cy="4589788"/>
          </a:xfrm>
          <a:prstGeom prst="rect">
            <a:avLst/>
          </a:prstGeom>
        </p:spPr>
      </p:pic>
    </p:spTree>
    <p:extLst>
      <p:ext uri="{BB962C8B-B14F-4D97-AF65-F5344CB8AC3E}">
        <p14:creationId xmlns:p14="http://schemas.microsoft.com/office/powerpoint/2010/main" val="498597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937B89A0-3BD2-D05D-E958-3D8F12AB3C77}"/>
              </a:ext>
            </a:extLst>
          </p:cNvPr>
          <p:cNvSpPr>
            <a:spLocks noGrp="1"/>
          </p:cNvSpPr>
          <p:nvPr>
            <p:ph type="sldNum" sz="quarter" idx="12"/>
          </p:nvPr>
        </p:nvSpPr>
        <p:spPr>
          <a:xfrm>
            <a:off x="11427785" y="6492875"/>
            <a:ext cx="764215" cy="365125"/>
          </a:xfrm>
        </p:spPr>
        <p:txBody>
          <a:bodyPr/>
          <a:lstStyle/>
          <a:p>
            <a:pPr algn="ctr" rtl="0"/>
            <a:fld id="{6D22F896-40B5-4ADD-8801-0D06FADFA095}" type="slidenum">
              <a:rPr lang="ru-RU" sz="2200" noProof="0" smtClean="0">
                <a:solidFill>
                  <a:schemeClr val="tx2"/>
                </a:solidFill>
                <a:latin typeface="Arial" panose="020B0604020202020204" pitchFamily="34" charset="0"/>
                <a:cs typeface="Arial" panose="020B0604020202020204" pitchFamily="34" charset="0"/>
              </a:rPr>
              <a:pPr algn="ctr" rtl="0"/>
              <a:t>29</a:t>
            </a:fld>
            <a:endParaRPr lang="ru-RU" sz="2200" noProof="0" dirty="0">
              <a:solidFill>
                <a:schemeClr val="tx2"/>
              </a:solidFill>
              <a:latin typeface="Arial" panose="020B0604020202020204" pitchFamily="34" charset="0"/>
              <a:cs typeface="Arial" panose="020B0604020202020204" pitchFamily="34" charset="0"/>
            </a:endParaRPr>
          </a:p>
        </p:txBody>
      </p:sp>
      <p:grpSp>
        <p:nvGrpSpPr>
          <p:cNvPr id="5" name="Group 233"/>
          <p:cNvGrpSpPr>
            <a:grpSpLocks/>
          </p:cNvGrpSpPr>
          <p:nvPr/>
        </p:nvGrpSpPr>
        <p:grpSpPr>
          <a:xfrm>
            <a:off x="179802" y="1988852"/>
            <a:ext cx="6094095" cy="4019496"/>
            <a:chOff x="4762" y="4762"/>
            <a:chExt cx="6084570" cy="4010025"/>
          </a:xfrm>
        </p:grpSpPr>
        <p:sp>
          <p:nvSpPr>
            <p:cNvPr id="7" name="Graphic 234"/>
            <p:cNvSpPr/>
            <p:nvPr/>
          </p:nvSpPr>
          <p:spPr>
            <a:xfrm>
              <a:off x="2565082" y="912812"/>
              <a:ext cx="947419" cy="1270"/>
            </a:xfrm>
            <a:custGeom>
              <a:avLst/>
              <a:gdLst/>
              <a:ahLst/>
              <a:cxnLst/>
              <a:rect l="l" t="t" r="r" b="b"/>
              <a:pathLst>
                <a:path w="947419">
                  <a:moveTo>
                    <a:pt x="0" y="0"/>
                  </a:moveTo>
                  <a:lnTo>
                    <a:pt x="947420" y="0"/>
                  </a:lnTo>
                </a:path>
              </a:pathLst>
            </a:custGeom>
            <a:ln w="9525">
              <a:solidFill>
                <a:srgbClr val="000000"/>
              </a:solidFill>
              <a:prstDash val="solid"/>
            </a:ln>
          </p:spPr>
          <p:txBody>
            <a:bodyPr wrap="square" lIns="0" tIns="0" rIns="0" bIns="0" rtlCol="0">
              <a:prstTxWarp prst="textNoShape">
                <a:avLst/>
              </a:prstTxWarp>
              <a:noAutofit/>
            </a:bodyPr>
            <a:lstStyle/>
            <a:p>
              <a:endParaRPr lang="ru-RU"/>
            </a:p>
          </p:txBody>
        </p:sp>
        <p:sp>
          <p:nvSpPr>
            <p:cNvPr id="8" name="Graphic 235"/>
            <p:cNvSpPr/>
            <p:nvPr/>
          </p:nvSpPr>
          <p:spPr>
            <a:xfrm>
              <a:off x="641032" y="1872678"/>
              <a:ext cx="4469765" cy="95250"/>
            </a:xfrm>
            <a:custGeom>
              <a:avLst/>
              <a:gdLst/>
              <a:ahLst/>
              <a:cxnLst/>
              <a:rect l="l" t="t" r="r" b="b"/>
              <a:pathLst>
                <a:path w="4469765" h="95250">
                  <a:moveTo>
                    <a:pt x="4374642" y="0"/>
                  </a:moveTo>
                  <a:lnTo>
                    <a:pt x="4374582" y="22479"/>
                  </a:lnTo>
                  <a:lnTo>
                    <a:pt x="4374514" y="47879"/>
                  </a:lnTo>
                  <a:lnTo>
                    <a:pt x="4374388" y="95250"/>
                  </a:lnTo>
                  <a:lnTo>
                    <a:pt x="4438057" y="63627"/>
                  </a:lnTo>
                  <a:lnTo>
                    <a:pt x="4390390" y="63627"/>
                  </a:lnTo>
                  <a:lnTo>
                    <a:pt x="4390390" y="31877"/>
                  </a:lnTo>
                  <a:lnTo>
                    <a:pt x="4437973" y="31877"/>
                  </a:lnTo>
                  <a:lnTo>
                    <a:pt x="4374642" y="0"/>
                  </a:lnTo>
                  <a:close/>
                </a:path>
                <a:path w="4469765" h="95250">
                  <a:moveTo>
                    <a:pt x="0" y="22479"/>
                  </a:moveTo>
                  <a:lnTo>
                    <a:pt x="0" y="54229"/>
                  </a:lnTo>
                  <a:lnTo>
                    <a:pt x="4390390" y="63627"/>
                  </a:lnTo>
                  <a:lnTo>
                    <a:pt x="4374472" y="63627"/>
                  </a:lnTo>
                  <a:lnTo>
                    <a:pt x="4374556" y="31877"/>
                  </a:lnTo>
                  <a:lnTo>
                    <a:pt x="4390390" y="31877"/>
                  </a:lnTo>
                  <a:lnTo>
                    <a:pt x="0" y="22479"/>
                  </a:lnTo>
                  <a:close/>
                </a:path>
                <a:path w="4469765" h="95250">
                  <a:moveTo>
                    <a:pt x="4437973" y="31877"/>
                  </a:moveTo>
                  <a:lnTo>
                    <a:pt x="4390390" y="31877"/>
                  </a:lnTo>
                  <a:lnTo>
                    <a:pt x="4390390" y="63627"/>
                  </a:lnTo>
                  <a:lnTo>
                    <a:pt x="4438057" y="63627"/>
                  </a:lnTo>
                  <a:lnTo>
                    <a:pt x="4469765" y="47879"/>
                  </a:lnTo>
                  <a:lnTo>
                    <a:pt x="4437973" y="31877"/>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9" name="Graphic 236"/>
            <p:cNvSpPr/>
            <p:nvPr/>
          </p:nvSpPr>
          <p:spPr>
            <a:xfrm>
              <a:off x="605332" y="285940"/>
              <a:ext cx="4629785" cy="3429000"/>
            </a:xfrm>
            <a:custGeom>
              <a:avLst/>
              <a:gdLst/>
              <a:ahLst/>
              <a:cxnLst/>
              <a:rect l="l" t="t" r="r" b="b"/>
              <a:pathLst>
                <a:path w="4629785" h="3429000">
                  <a:moveTo>
                    <a:pt x="594118" y="1550035"/>
                  </a:moveTo>
                  <a:lnTo>
                    <a:pt x="564222" y="1560677"/>
                  </a:lnTo>
                  <a:lnTo>
                    <a:pt x="13081" y="4953"/>
                  </a:lnTo>
                  <a:lnTo>
                    <a:pt x="11950" y="1651"/>
                  </a:lnTo>
                  <a:lnTo>
                    <a:pt x="8255" y="0"/>
                  </a:lnTo>
                  <a:lnTo>
                    <a:pt x="1663" y="2286"/>
                  </a:lnTo>
                  <a:lnTo>
                    <a:pt x="0" y="5969"/>
                  </a:lnTo>
                  <a:lnTo>
                    <a:pt x="1143" y="9271"/>
                  </a:lnTo>
                  <a:lnTo>
                    <a:pt x="552297" y="1564919"/>
                  </a:lnTo>
                  <a:lnTo>
                    <a:pt x="522363" y="1575562"/>
                  </a:lnTo>
                  <a:lnTo>
                    <a:pt x="583704" y="1634617"/>
                  </a:lnTo>
                  <a:lnTo>
                    <a:pt x="590181" y="1581912"/>
                  </a:lnTo>
                  <a:lnTo>
                    <a:pt x="594118" y="1550035"/>
                  </a:lnTo>
                  <a:close/>
                </a:path>
                <a:path w="4629785" h="3429000">
                  <a:moveTo>
                    <a:pt x="954798" y="1719199"/>
                  </a:moveTo>
                  <a:lnTo>
                    <a:pt x="950861" y="1687322"/>
                  </a:lnTo>
                  <a:lnTo>
                    <a:pt x="944384" y="1634617"/>
                  </a:lnTo>
                  <a:lnTo>
                    <a:pt x="882916" y="1693672"/>
                  </a:lnTo>
                  <a:lnTo>
                    <a:pt x="912799" y="1704289"/>
                  </a:lnTo>
                  <a:lnTo>
                    <a:pt x="303415" y="3419348"/>
                  </a:lnTo>
                  <a:lnTo>
                    <a:pt x="302272" y="3422650"/>
                  </a:lnTo>
                  <a:lnTo>
                    <a:pt x="303923" y="3426333"/>
                  </a:lnTo>
                  <a:lnTo>
                    <a:pt x="310527" y="3428619"/>
                  </a:lnTo>
                  <a:lnTo>
                    <a:pt x="314210" y="3426968"/>
                  </a:lnTo>
                  <a:lnTo>
                    <a:pt x="315353" y="3423666"/>
                  </a:lnTo>
                  <a:lnTo>
                    <a:pt x="924877" y="1708581"/>
                  </a:lnTo>
                  <a:lnTo>
                    <a:pt x="954798" y="1719199"/>
                  </a:lnTo>
                  <a:close/>
                </a:path>
                <a:path w="4629785" h="3429000">
                  <a:moveTo>
                    <a:pt x="2371229" y="1549781"/>
                  </a:moveTo>
                  <a:lnTo>
                    <a:pt x="2341689" y="1561363"/>
                  </a:lnTo>
                  <a:lnTo>
                    <a:pt x="1733308" y="14351"/>
                  </a:lnTo>
                  <a:lnTo>
                    <a:pt x="1731911" y="11049"/>
                  </a:lnTo>
                  <a:lnTo>
                    <a:pt x="1728228" y="9398"/>
                  </a:lnTo>
                  <a:lnTo>
                    <a:pt x="1725053" y="10668"/>
                  </a:lnTo>
                  <a:lnTo>
                    <a:pt x="1721751" y="12065"/>
                  </a:lnTo>
                  <a:lnTo>
                    <a:pt x="1720100" y="15748"/>
                  </a:lnTo>
                  <a:lnTo>
                    <a:pt x="1721370" y="18923"/>
                  </a:lnTo>
                  <a:lnTo>
                    <a:pt x="2329751" y="1566037"/>
                  </a:lnTo>
                  <a:lnTo>
                    <a:pt x="2300236" y="1577594"/>
                  </a:lnTo>
                  <a:lnTo>
                    <a:pt x="2363609" y="1634617"/>
                  </a:lnTo>
                  <a:lnTo>
                    <a:pt x="2368270" y="1582674"/>
                  </a:lnTo>
                  <a:lnTo>
                    <a:pt x="2371229" y="1549781"/>
                  </a:lnTo>
                  <a:close/>
                </a:path>
                <a:path w="4629785" h="3429000">
                  <a:moveTo>
                    <a:pt x="2749943" y="1719707"/>
                  </a:moveTo>
                  <a:lnTo>
                    <a:pt x="2748419" y="1692148"/>
                  </a:lnTo>
                  <a:lnTo>
                    <a:pt x="2748318" y="1690370"/>
                  </a:lnTo>
                  <a:lnTo>
                    <a:pt x="2748216" y="1688465"/>
                  </a:lnTo>
                  <a:lnTo>
                    <a:pt x="2748140" y="1687195"/>
                  </a:lnTo>
                  <a:lnTo>
                    <a:pt x="2748064" y="1685671"/>
                  </a:lnTo>
                  <a:lnTo>
                    <a:pt x="2745244" y="1634617"/>
                  </a:lnTo>
                  <a:lnTo>
                    <a:pt x="2680093" y="1689481"/>
                  </a:lnTo>
                  <a:lnTo>
                    <a:pt x="2709189" y="1702079"/>
                  </a:lnTo>
                  <a:lnTo>
                    <a:pt x="1967242" y="3418967"/>
                  </a:lnTo>
                  <a:lnTo>
                    <a:pt x="1965845" y="3422269"/>
                  </a:lnTo>
                  <a:lnTo>
                    <a:pt x="1967369" y="3425952"/>
                  </a:lnTo>
                  <a:lnTo>
                    <a:pt x="1970544" y="3427349"/>
                  </a:lnTo>
                  <a:lnTo>
                    <a:pt x="1973846" y="3428746"/>
                  </a:lnTo>
                  <a:lnTo>
                    <a:pt x="1977212" y="3427349"/>
                  </a:lnTo>
                  <a:lnTo>
                    <a:pt x="1977466" y="3427349"/>
                  </a:lnTo>
                  <a:lnTo>
                    <a:pt x="1978926" y="3424047"/>
                  </a:lnTo>
                  <a:lnTo>
                    <a:pt x="2720886" y="1707146"/>
                  </a:lnTo>
                  <a:lnTo>
                    <a:pt x="2749943" y="1719707"/>
                  </a:lnTo>
                  <a:close/>
                </a:path>
                <a:path w="4629785" h="3429000">
                  <a:moveTo>
                    <a:pt x="4279912" y="1540383"/>
                  </a:moveTo>
                  <a:lnTo>
                    <a:pt x="4250093" y="1551406"/>
                  </a:lnTo>
                  <a:lnTo>
                    <a:pt x="3680218" y="4953"/>
                  </a:lnTo>
                  <a:lnTo>
                    <a:pt x="3678948" y="1651"/>
                  </a:lnTo>
                  <a:lnTo>
                    <a:pt x="3675392" y="0"/>
                  </a:lnTo>
                  <a:lnTo>
                    <a:pt x="3672090" y="1143"/>
                  </a:lnTo>
                  <a:lnTo>
                    <a:pt x="3668788" y="2413"/>
                  </a:lnTo>
                  <a:lnTo>
                    <a:pt x="3667137" y="5969"/>
                  </a:lnTo>
                  <a:lnTo>
                    <a:pt x="3668280" y="9271"/>
                  </a:lnTo>
                  <a:lnTo>
                    <a:pt x="4238180" y="1555800"/>
                  </a:lnTo>
                  <a:lnTo>
                    <a:pt x="4208411" y="1566799"/>
                  </a:lnTo>
                  <a:lnTo>
                    <a:pt x="4270514" y="1625092"/>
                  </a:lnTo>
                  <a:lnTo>
                    <a:pt x="4276331" y="1572641"/>
                  </a:lnTo>
                  <a:lnTo>
                    <a:pt x="4279912" y="1540383"/>
                  </a:lnTo>
                  <a:close/>
                </a:path>
                <a:path w="4629785" h="3429000">
                  <a:moveTo>
                    <a:pt x="4386084" y="1709928"/>
                  </a:moveTo>
                  <a:lnTo>
                    <a:pt x="4383354" y="1679575"/>
                  </a:lnTo>
                  <a:lnTo>
                    <a:pt x="4383240" y="1678305"/>
                  </a:lnTo>
                  <a:lnTo>
                    <a:pt x="4383125" y="1677035"/>
                  </a:lnTo>
                  <a:lnTo>
                    <a:pt x="4378464" y="1625092"/>
                  </a:lnTo>
                  <a:lnTo>
                    <a:pt x="4315218" y="1682115"/>
                  </a:lnTo>
                  <a:lnTo>
                    <a:pt x="4344733" y="1693710"/>
                  </a:lnTo>
                  <a:lnTo>
                    <a:pt x="3668280" y="3419221"/>
                  </a:lnTo>
                  <a:lnTo>
                    <a:pt x="3667010" y="3422396"/>
                  </a:lnTo>
                  <a:lnTo>
                    <a:pt x="3668661" y="3426079"/>
                  </a:lnTo>
                  <a:lnTo>
                    <a:pt x="3671963" y="3427476"/>
                  </a:lnTo>
                  <a:lnTo>
                    <a:pt x="3675138" y="3428746"/>
                  </a:lnTo>
                  <a:lnTo>
                    <a:pt x="3678821" y="3427095"/>
                  </a:lnTo>
                  <a:lnTo>
                    <a:pt x="3680218" y="3423793"/>
                  </a:lnTo>
                  <a:lnTo>
                    <a:pt x="4356570" y="1698345"/>
                  </a:lnTo>
                  <a:lnTo>
                    <a:pt x="4386084" y="1709928"/>
                  </a:lnTo>
                  <a:close/>
                </a:path>
                <a:path w="4629785" h="3429000">
                  <a:moveTo>
                    <a:pt x="4629289" y="430911"/>
                  </a:moveTo>
                  <a:lnTo>
                    <a:pt x="4626495" y="428117"/>
                  </a:lnTo>
                  <a:lnTo>
                    <a:pt x="3937139" y="428117"/>
                  </a:lnTo>
                  <a:lnTo>
                    <a:pt x="3937139" y="396367"/>
                  </a:lnTo>
                  <a:lnTo>
                    <a:pt x="3860939" y="434467"/>
                  </a:lnTo>
                  <a:lnTo>
                    <a:pt x="3937139" y="472567"/>
                  </a:lnTo>
                  <a:lnTo>
                    <a:pt x="3937139" y="440817"/>
                  </a:lnTo>
                  <a:lnTo>
                    <a:pt x="4626495" y="440817"/>
                  </a:lnTo>
                  <a:lnTo>
                    <a:pt x="4629289" y="438023"/>
                  </a:lnTo>
                  <a:lnTo>
                    <a:pt x="4629289" y="430911"/>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10" name="Graphic 237"/>
            <p:cNvSpPr/>
            <p:nvPr/>
          </p:nvSpPr>
          <p:spPr>
            <a:xfrm>
              <a:off x="4572317" y="422592"/>
              <a:ext cx="655955" cy="238125"/>
            </a:xfrm>
            <a:custGeom>
              <a:avLst/>
              <a:gdLst/>
              <a:ahLst/>
              <a:cxnLst/>
              <a:rect l="l" t="t" r="r" b="b"/>
              <a:pathLst>
                <a:path w="655955" h="238125">
                  <a:moveTo>
                    <a:pt x="655954" y="0"/>
                  </a:moveTo>
                  <a:lnTo>
                    <a:pt x="0" y="0"/>
                  </a:lnTo>
                  <a:lnTo>
                    <a:pt x="0" y="238125"/>
                  </a:lnTo>
                  <a:lnTo>
                    <a:pt x="655954" y="238125"/>
                  </a:lnTo>
                  <a:lnTo>
                    <a:pt x="655954"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11" name="Graphic 238"/>
            <p:cNvSpPr/>
            <p:nvPr/>
          </p:nvSpPr>
          <p:spPr>
            <a:xfrm>
              <a:off x="4572317" y="422592"/>
              <a:ext cx="655955" cy="238125"/>
            </a:xfrm>
            <a:custGeom>
              <a:avLst/>
              <a:gdLst/>
              <a:ahLst/>
              <a:cxnLst/>
              <a:rect l="l" t="t" r="r" b="b"/>
              <a:pathLst>
                <a:path w="655955" h="238125">
                  <a:moveTo>
                    <a:pt x="0" y="238125"/>
                  </a:moveTo>
                  <a:lnTo>
                    <a:pt x="655954" y="238125"/>
                  </a:lnTo>
                  <a:lnTo>
                    <a:pt x="655954" y="0"/>
                  </a:lnTo>
                  <a:lnTo>
                    <a:pt x="0" y="0"/>
                  </a:lnTo>
                  <a:lnTo>
                    <a:pt x="0" y="23812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12" name="Graphic 239"/>
            <p:cNvSpPr/>
            <p:nvPr/>
          </p:nvSpPr>
          <p:spPr>
            <a:xfrm>
              <a:off x="4696142" y="1197927"/>
              <a:ext cx="768350" cy="76200"/>
            </a:xfrm>
            <a:custGeom>
              <a:avLst/>
              <a:gdLst/>
              <a:ahLst/>
              <a:cxnLst/>
              <a:rect l="l" t="t" r="r" b="b"/>
              <a:pathLst>
                <a:path w="768350" h="76200">
                  <a:moveTo>
                    <a:pt x="76200" y="0"/>
                  </a:moveTo>
                  <a:lnTo>
                    <a:pt x="0" y="38100"/>
                  </a:lnTo>
                  <a:lnTo>
                    <a:pt x="76200" y="76200"/>
                  </a:lnTo>
                  <a:lnTo>
                    <a:pt x="76200" y="44450"/>
                  </a:lnTo>
                  <a:lnTo>
                    <a:pt x="59944" y="44450"/>
                  </a:lnTo>
                  <a:lnTo>
                    <a:pt x="57150" y="41655"/>
                  </a:lnTo>
                  <a:lnTo>
                    <a:pt x="57150" y="34543"/>
                  </a:lnTo>
                  <a:lnTo>
                    <a:pt x="59944" y="31750"/>
                  </a:lnTo>
                  <a:lnTo>
                    <a:pt x="76200" y="31750"/>
                  </a:lnTo>
                  <a:lnTo>
                    <a:pt x="76200" y="0"/>
                  </a:lnTo>
                  <a:close/>
                </a:path>
                <a:path w="768350" h="76200">
                  <a:moveTo>
                    <a:pt x="76200" y="31750"/>
                  </a:moveTo>
                  <a:lnTo>
                    <a:pt x="59944" y="31750"/>
                  </a:lnTo>
                  <a:lnTo>
                    <a:pt x="57150" y="34543"/>
                  </a:lnTo>
                  <a:lnTo>
                    <a:pt x="57150" y="41655"/>
                  </a:lnTo>
                  <a:lnTo>
                    <a:pt x="59944" y="44450"/>
                  </a:lnTo>
                  <a:lnTo>
                    <a:pt x="76200" y="44450"/>
                  </a:lnTo>
                  <a:lnTo>
                    <a:pt x="76200" y="31750"/>
                  </a:lnTo>
                  <a:close/>
                </a:path>
                <a:path w="768350" h="76200">
                  <a:moveTo>
                    <a:pt x="765555" y="31750"/>
                  </a:moveTo>
                  <a:lnTo>
                    <a:pt x="76200" y="31750"/>
                  </a:lnTo>
                  <a:lnTo>
                    <a:pt x="76200" y="44450"/>
                  </a:lnTo>
                  <a:lnTo>
                    <a:pt x="765555" y="44450"/>
                  </a:lnTo>
                  <a:lnTo>
                    <a:pt x="768350" y="41655"/>
                  </a:lnTo>
                  <a:lnTo>
                    <a:pt x="768350" y="34543"/>
                  </a:lnTo>
                  <a:lnTo>
                    <a:pt x="765555" y="3175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13" name="Graphic 240"/>
            <p:cNvSpPr/>
            <p:nvPr/>
          </p:nvSpPr>
          <p:spPr>
            <a:xfrm>
              <a:off x="4696142" y="908367"/>
              <a:ext cx="913765" cy="238125"/>
            </a:xfrm>
            <a:custGeom>
              <a:avLst/>
              <a:gdLst/>
              <a:ahLst/>
              <a:cxnLst/>
              <a:rect l="l" t="t" r="r" b="b"/>
              <a:pathLst>
                <a:path w="913765" h="238125">
                  <a:moveTo>
                    <a:pt x="913765" y="0"/>
                  </a:moveTo>
                  <a:lnTo>
                    <a:pt x="0" y="0"/>
                  </a:lnTo>
                  <a:lnTo>
                    <a:pt x="0" y="238125"/>
                  </a:lnTo>
                  <a:lnTo>
                    <a:pt x="913765" y="238125"/>
                  </a:lnTo>
                  <a:lnTo>
                    <a:pt x="91376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14" name="Graphic 241"/>
            <p:cNvSpPr/>
            <p:nvPr/>
          </p:nvSpPr>
          <p:spPr>
            <a:xfrm>
              <a:off x="4696142" y="908367"/>
              <a:ext cx="913765" cy="238125"/>
            </a:xfrm>
            <a:custGeom>
              <a:avLst/>
              <a:gdLst/>
              <a:ahLst/>
              <a:cxnLst/>
              <a:rect l="l" t="t" r="r" b="b"/>
              <a:pathLst>
                <a:path w="913765" h="238125">
                  <a:moveTo>
                    <a:pt x="0" y="238125"/>
                  </a:moveTo>
                  <a:lnTo>
                    <a:pt x="913765" y="238125"/>
                  </a:lnTo>
                  <a:lnTo>
                    <a:pt x="913765" y="0"/>
                  </a:lnTo>
                  <a:lnTo>
                    <a:pt x="0" y="0"/>
                  </a:lnTo>
                  <a:lnTo>
                    <a:pt x="0" y="23812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15" name="Graphic 242"/>
            <p:cNvSpPr/>
            <p:nvPr/>
          </p:nvSpPr>
          <p:spPr>
            <a:xfrm>
              <a:off x="3976687" y="979995"/>
              <a:ext cx="516890" cy="76200"/>
            </a:xfrm>
            <a:custGeom>
              <a:avLst/>
              <a:gdLst/>
              <a:ahLst/>
              <a:cxnLst/>
              <a:rect l="l" t="t" r="r" b="b"/>
              <a:pathLst>
                <a:path w="516890" h="76200">
                  <a:moveTo>
                    <a:pt x="440689" y="0"/>
                  </a:moveTo>
                  <a:lnTo>
                    <a:pt x="440689" y="76200"/>
                  </a:lnTo>
                  <a:lnTo>
                    <a:pt x="504402" y="44450"/>
                  </a:lnTo>
                  <a:lnTo>
                    <a:pt x="456945" y="44450"/>
                  </a:lnTo>
                  <a:lnTo>
                    <a:pt x="459739" y="41656"/>
                  </a:lnTo>
                  <a:lnTo>
                    <a:pt x="459739" y="34671"/>
                  </a:lnTo>
                  <a:lnTo>
                    <a:pt x="456945" y="31750"/>
                  </a:lnTo>
                  <a:lnTo>
                    <a:pt x="503979" y="31750"/>
                  </a:lnTo>
                  <a:lnTo>
                    <a:pt x="440689" y="0"/>
                  </a:lnTo>
                  <a:close/>
                </a:path>
                <a:path w="516890" h="76200">
                  <a:moveTo>
                    <a:pt x="6350" y="31242"/>
                  </a:moveTo>
                  <a:lnTo>
                    <a:pt x="2793" y="31242"/>
                  </a:lnTo>
                  <a:lnTo>
                    <a:pt x="0" y="34036"/>
                  </a:lnTo>
                  <a:lnTo>
                    <a:pt x="0" y="41148"/>
                  </a:lnTo>
                  <a:lnTo>
                    <a:pt x="2793" y="43942"/>
                  </a:lnTo>
                  <a:lnTo>
                    <a:pt x="456945" y="44450"/>
                  </a:lnTo>
                  <a:lnTo>
                    <a:pt x="440689" y="44450"/>
                  </a:lnTo>
                  <a:lnTo>
                    <a:pt x="440689" y="31750"/>
                  </a:lnTo>
                  <a:lnTo>
                    <a:pt x="453390" y="31750"/>
                  </a:lnTo>
                  <a:lnTo>
                    <a:pt x="6350" y="31242"/>
                  </a:lnTo>
                  <a:close/>
                </a:path>
                <a:path w="516890" h="76200">
                  <a:moveTo>
                    <a:pt x="503979" y="31750"/>
                  </a:moveTo>
                  <a:lnTo>
                    <a:pt x="456945" y="31750"/>
                  </a:lnTo>
                  <a:lnTo>
                    <a:pt x="459739" y="34671"/>
                  </a:lnTo>
                  <a:lnTo>
                    <a:pt x="459739" y="41656"/>
                  </a:lnTo>
                  <a:lnTo>
                    <a:pt x="456945" y="44450"/>
                  </a:lnTo>
                  <a:lnTo>
                    <a:pt x="504402" y="44450"/>
                  </a:lnTo>
                  <a:lnTo>
                    <a:pt x="516889" y="38226"/>
                  </a:lnTo>
                  <a:lnTo>
                    <a:pt x="503979" y="3175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16" name="Graphic 243"/>
            <p:cNvSpPr/>
            <p:nvPr/>
          </p:nvSpPr>
          <p:spPr>
            <a:xfrm>
              <a:off x="3849052" y="720407"/>
              <a:ext cx="548005" cy="237490"/>
            </a:xfrm>
            <a:custGeom>
              <a:avLst/>
              <a:gdLst/>
              <a:ahLst/>
              <a:cxnLst/>
              <a:rect l="l" t="t" r="r" b="b"/>
              <a:pathLst>
                <a:path w="548005" h="237490">
                  <a:moveTo>
                    <a:pt x="548004" y="0"/>
                  </a:moveTo>
                  <a:lnTo>
                    <a:pt x="0" y="0"/>
                  </a:lnTo>
                  <a:lnTo>
                    <a:pt x="0" y="237490"/>
                  </a:lnTo>
                  <a:lnTo>
                    <a:pt x="548004" y="237490"/>
                  </a:lnTo>
                  <a:lnTo>
                    <a:pt x="548004"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17" name="Graphic 244"/>
            <p:cNvSpPr/>
            <p:nvPr/>
          </p:nvSpPr>
          <p:spPr>
            <a:xfrm>
              <a:off x="3849052" y="720407"/>
              <a:ext cx="548005" cy="237490"/>
            </a:xfrm>
            <a:custGeom>
              <a:avLst/>
              <a:gdLst/>
              <a:ahLst/>
              <a:cxnLst/>
              <a:rect l="l" t="t" r="r" b="b"/>
              <a:pathLst>
                <a:path w="548005" h="237490">
                  <a:moveTo>
                    <a:pt x="0" y="237490"/>
                  </a:moveTo>
                  <a:lnTo>
                    <a:pt x="548004" y="237490"/>
                  </a:lnTo>
                  <a:lnTo>
                    <a:pt x="548004" y="0"/>
                  </a:lnTo>
                  <a:lnTo>
                    <a:pt x="0" y="0"/>
                  </a:lnTo>
                  <a:lnTo>
                    <a:pt x="0" y="237490"/>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18" name="Graphic 245"/>
            <p:cNvSpPr/>
            <p:nvPr/>
          </p:nvSpPr>
          <p:spPr>
            <a:xfrm>
              <a:off x="2714307" y="1197292"/>
              <a:ext cx="1003935" cy="76200"/>
            </a:xfrm>
            <a:custGeom>
              <a:avLst/>
              <a:gdLst/>
              <a:ahLst/>
              <a:cxnLst/>
              <a:rect l="l" t="t" r="r" b="b"/>
              <a:pathLst>
                <a:path w="1003935" h="76200">
                  <a:moveTo>
                    <a:pt x="76200" y="0"/>
                  </a:moveTo>
                  <a:lnTo>
                    <a:pt x="0" y="38100"/>
                  </a:lnTo>
                  <a:lnTo>
                    <a:pt x="76200" y="76200"/>
                  </a:lnTo>
                  <a:lnTo>
                    <a:pt x="76200" y="44458"/>
                  </a:lnTo>
                  <a:lnTo>
                    <a:pt x="59952" y="44458"/>
                  </a:lnTo>
                  <a:lnTo>
                    <a:pt x="57150" y="41655"/>
                  </a:lnTo>
                  <a:lnTo>
                    <a:pt x="57150" y="34671"/>
                  </a:lnTo>
                  <a:lnTo>
                    <a:pt x="59933" y="31761"/>
                  </a:lnTo>
                  <a:lnTo>
                    <a:pt x="76200" y="31761"/>
                  </a:lnTo>
                  <a:lnTo>
                    <a:pt x="76200" y="0"/>
                  </a:lnTo>
                  <a:close/>
                </a:path>
                <a:path w="1003935" h="76200">
                  <a:moveTo>
                    <a:pt x="76200" y="31761"/>
                  </a:moveTo>
                  <a:lnTo>
                    <a:pt x="76200" y="44458"/>
                  </a:lnTo>
                  <a:lnTo>
                    <a:pt x="997585" y="45085"/>
                  </a:lnTo>
                  <a:lnTo>
                    <a:pt x="1001140" y="45085"/>
                  </a:lnTo>
                  <a:lnTo>
                    <a:pt x="1003935" y="42291"/>
                  </a:lnTo>
                  <a:lnTo>
                    <a:pt x="1003935" y="35178"/>
                  </a:lnTo>
                  <a:lnTo>
                    <a:pt x="1001140" y="32385"/>
                  </a:lnTo>
                  <a:lnTo>
                    <a:pt x="76200" y="31761"/>
                  </a:lnTo>
                  <a:close/>
                </a:path>
                <a:path w="1003935" h="76200">
                  <a:moveTo>
                    <a:pt x="76200" y="31761"/>
                  </a:moveTo>
                  <a:lnTo>
                    <a:pt x="59933" y="31761"/>
                  </a:lnTo>
                  <a:lnTo>
                    <a:pt x="57150" y="34671"/>
                  </a:lnTo>
                  <a:lnTo>
                    <a:pt x="57150" y="41655"/>
                  </a:lnTo>
                  <a:lnTo>
                    <a:pt x="59952" y="44458"/>
                  </a:lnTo>
                  <a:lnTo>
                    <a:pt x="76200" y="44458"/>
                  </a:lnTo>
                  <a:lnTo>
                    <a:pt x="76200" y="31761"/>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19" name="Graphic 246"/>
            <p:cNvSpPr/>
            <p:nvPr/>
          </p:nvSpPr>
          <p:spPr>
            <a:xfrm>
              <a:off x="2714307" y="720407"/>
              <a:ext cx="1134745" cy="426720"/>
            </a:xfrm>
            <a:custGeom>
              <a:avLst/>
              <a:gdLst/>
              <a:ahLst/>
              <a:cxnLst/>
              <a:rect l="l" t="t" r="r" b="b"/>
              <a:pathLst>
                <a:path w="1134745" h="426720">
                  <a:moveTo>
                    <a:pt x="1134744" y="0"/>
                  </a:moveTo>
                  <a:lnTo>
                    <a:pt x="0" y="0"/>
                  </a:lnTo>
                  <a:lnTo>
                    <a:pt x="0" y="426720"/>
                  </a:lnTo>
                  <a:lnTo>
                    <a:pt x="1134744" y="426720"/>
                  </a:lnTo>
                  <a:lnTo>
                    <a:pt x="1134744"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20" name="Graphic 247"/>
            <p:cNvSpPr/>
            <p:nvPr/>
          </p:nvSpPr>
          <p:spPr>
            <a:xfrm>
              <a:off x="2714307" y="720407"/>
              <a:ext cx="1134745" cy="426720"/>
            </a:xfrm>
            <a:custGeom>
              <a:avLst/>
              <a:gdLst/>
              <a:ahLst/>
              <a:cxnLst/>
              <a:rect l="l" t="t" r="r" b="b"/>
              <a:pathLst>
                <a:path w="1134745" h="426720">
                  <a:moveTo>
                    <a:pt x="0" y="426720"/>
                  </a:moveTo>
                  <a:lnTo>
                    <a:pt x="1134744" y="426720"/>
                  </a:lnTo>
                  <a:lnTo>
                    <a:pt x="1134744" y="0"/>
                  </a:lnTo>
                  <a:lnTo>
                    <a:pt x="0" y="0"/>
                  </a:lnTo>
                  <a:lnTo>
                    <a:pt x="0" y="426720"/>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21" name="Graphic 248"/>
            <p:cNvSpPr/>
            <p:nvPr/>
          </p:nvSpPr>
          <p:spPr>
            <a:xfrm>
              <a:off x="2734627" y="286702"/>
              <a:ext cx="690245" cy="860425"/>
            </a:xfrm>
            <a:custGeom>
              <a:avLst/>
              <a:gdLst/>
              <a:ahLst/>
              <a:cxnLst/>
              <a:rect l="l" t="t" r="r" b="b"/>
              <a:pathLst>
                <a:path w="690245" h="860425">
                  <a:moveTo>
                    <a:pt x="31750" y="784225"/>
                  </a:moveTo>
                  <a:lnTo>
                    <a:pt x="0" y="784225"/>
                  </a:lnTo>
                  <a:lnTo>
                    <a:pt x="38100" y="860425"/>
                  </a:lnTo>
                  <a:lnTo>
                    <a:pt x="66675" y="803275"/>
                  </a:lnTo>
                  <a:lnTo>
                    <a:pt x="34543" y="803275"/>
                  </a:lnTo>
                  <a:lnTo>
                    <a:pt x="31750" y="800480"/>
                  </a:lnTo>
                  <a:lnTo>
                    <a:pt x="31750" y="784225"/>
                  </a:lnTo>
                  <a:close/>
                </a:path>
                <a:path w="690245" h="860425">
                  <a:moveTo>
                    <a:pt x="677544" y="426719"/>
                  </a:moveTo>
                  <a:lnTo>
                    <a:pt x="34543" y="426719"/>
                  </a:lnTo>
                  <a:lnTo>
                    <a:pt x="31750" y="429640"/>
                  </a:lnTo>
                  <a:lnTo>
                    <a:pt x="31750" y="800480"/>
                  </a:lnTo>
                  <a:lnTo>
                    <a:pt x="34543" y="803275"/>
                  </a:lnTo>
                  <a:lnTo>
                    <a:pt x="41655" y="803275"/>
                  </a:lnTo>
                  <a:lnTo>
                    <a:pt x="44450" y="800480"/>
                  </a:lnTo>
                  <a:lnTo>
                    <a:pt x="44450" y="439419"/>
                  </a:lnTo>
                  <a:lnTo>
                    <a:pt x="38100" y="439419"/>
                  </a:lnTo>
                  <a:lnTo>
                    <a:pt x="44450" y="433069"/>
                  </a:lnTo>
                  <a:lnTo>
                    <a:pt x="677544" y="433069"/>
                  </a:lnTo>
                  <a:lnTo>
                    <a:pt x="677544" y="426719"/>
                  </a:lnTo>
                  <a:close/>
                </a:path>
                <a:path w="690245" h="860425">
                  <a:moveTo>
                    <a:pt x="76200" y="784225"/>
                  </a:moveTo>
                  <a:lnTo>
                    <a:pt x="44450" y="784225"/>
                  </a:lnTo>
                  <a:lnTo>
                    <a:pt x="44450" y="800480"/>
                  </a:lnTo>
                  <a:lnTo>
                    <a:pt x="41655" y="803275"/>
                  </a:lnTo>
                  <a:lnTo>
                    <a:pt x="66675" y="803275"/>
                  </a:lnTo>
                  <a:lnTo>
                    <a:pt x="76200" y="784225"/>
                  </a:lnTo>
                  <a:close/>
                </a:path>
                <a:path w="690245" h="860425">
                  <a:moveTo>
                    <a:pt x="44450" y="433069"/>
                  </a:moveTo>
                  <a:lnTo>
                    <a:pt x="38100" y="439419"/>
                  </a:lnTo>
                  <a:lnTo>
                    <a:pt x="44450" y="439419"/>
                  </a:lnTo>
                  <a:lnTo>
                    <a:pt x="44450" y="433069"/>
                  </a:lnTo>
                  <a:close/>
                </a:path>
                <a:path w="690245" h="860425">
                  <a:moveTo>
                    <a:pt x="690244" y="426719"/>
                  </a:moveTo>
                  <a:lnTo>
                    <a:pt x="683894" y="426719"/>
                  </a:lnTo>
                  <a:lnTo>
                    <a:pt x="677544" y="433069"/>
                  </a:lnTo>
                  <a:lnTo>
                    <a:pt x="44450" y="433069"/>
                  </a:lnTo>
                  <a:lnTo>
                    <a:pt x="44450" y="439419"/>
                  </a:lnTo>
                  <a:lnTo>
                    <a:pt x="687451" y="439419"/>
                  </a:lnTo>
                  <a:lnTo>
                    <a:pt x="690244" y="436625"/>
                  </a:lnTo>
                  <a:lnTo>
                    <a:pt x="690244" y="426719"/>
                  </a:lnTo>
                  <a:close/>
                </a:path>
                <a:path w="690245" h="860425">
                  <a:moveTo>
                    <a:pt x="687451" y="0"/>
                  </a:moveTo>
                  <a:lnTo>
                    <a:pt x="680338" y="0"/>
                  </a:lnTo>
                  <a:lnTo>
                    <a:pt x="677544" y="2793"/>
                  </a:lnTo>
                  <a:lnTo>
                    <a:pt x="677544" y="433069"/>
                  </a:lnTo>
                  <a:lnTo>
                    <a:pt x="683894" y="426719"/>
                  </a:lnTo>
                  <a:lnTo>
                    <a:pt x="690244" y="426719"/>
                  </a:lnTo>
                  <a:lnTo>
                    <a:pt x="690244" y="2793"/>
                  </a:lnTo>
                  <a:lnTo>
                    <a:pt x="687451" y="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22" name="Graphic 249"/>
            <p:cNvSpPr/>
            <p:nvPr/>
          </p:nvSpPr>
          <p:spPr>
            <a:xfrm>
              <a:off x="2851467" y="302577"/>
              <a:ext cx="1131570" cy="237490"/>
            </a:xfrm>
            <a:custGeom>
              <a:avLst/>
              <a:gdLst/>
              <a:ahLst/>
              <a:cxnLst/>
              <a:rect l="l" t="t" r="r" b="b"/>
              <a:pathLst>
                <a:path w="1131570" h="237490">
                  <a:moveTo>
                    <a:pt x="1131570" y="0"/>
                  </a:moveTo>
                  <a:lnTo>
                    <a:pt x="0" y="0"/>
                  </a:lnTo>
                  <a:lnTo>
                    <a:pt x="0" y="237490"/>
                  </a:lnTo>
                  <a:lnTo>
                    <a:pt x="1131570" y="237490"/>
                  </a:lnTo>
                  <a:lnTo>
                    <a:pt x="1131570"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23" name="Graphic 250"/>
            <p:cNvSpPr/>
            <p:nvPr/>
          </p:nvSpPr>
          <p:spPr>
            <a:xfrm>
              <a:off x="2851467" y="302577"/>
              <a:ext cx="1131570" cy="237490"/>
            </a:xfrm>
            <a:custGeom>
              <a:avLst/>
              <a:gdLst/>
              <a:ahLst/>
              <a:cxnLst/>
              <a:rect l="l" t="t" r="r" b="b"/>
              <a:pathLst>
                <a:path w="1131570" h="237490">
                  <a:moveTo>
                    <a:pt x="0" y="237490"/>
                  </a:moveTo>
                  <a:lnTo>
                    <a:pt x="1131570" y="237490"/>
                  </a:lnTo>
                  <a:lnTo>
                    <a:pt x="1131570" y="0"/>
                  </a:lnTo>
                  <a:lnTo>
                    <a:pt x="0" y="0"/>
                  </a:lnTo>
                  <a:lnTo>
                    <a:pt x="0" y="237490"/>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24" name="Graphic 251"/>
            <p:cNvSpPr/>
            <p:nvPr/>
          </p:nvSpPr>
          <p:spPr>
            <a:xfrm>
              <a:off x="3048952" y="1236027"/>
              <a:ext cx="457200" cy="426720"/>
            </a:xfrm>
            <a:custGeom>
              <a:avLst/>
              <a:gdLst/>
              <a:ahLst/>
              <a:cxnLst/>
              <a:rect l="l" t="t" r="r" b="b"/>
              <a:pathLst>
                <a:path w="457200" h="426720">
                  <a:moveTo>
                    <a:pt x="412750" y="350519"/>
                  </a:moveTo>
                  <a:lnTo>
                    <a:pt x="381000" y="350519"/>
                  </a:lnTo>
                  <a:lnTo>
                    <a:pt x="419100" y="426719"/>
                  </a:lnTo>
                  <a:lnTo>
                    <a:pt x="447675" y="369569"/>
                  </a:lnTo>
                  <a:lnTo>
                    <a:pt x="415543" y="369569"/>
                  </a:lnTo>
                  <a:lnTo>
                    <a:pt x="412750" y="366775"/>
                  </a:lnTo>
                  <a:lnTo>
                    <a:pt x="412750" y="350519"/>
                  </a:lnTo>
                  <a:close/>
                </a:path>
                <a:path w="457200" h="426720">
                  <a:moveTo>
                    <a:pt x="412750" y="213105"/>
                  </a:moveTo>
                  <a:lnTo>
                    <a:pt x="412750" y="366775"/>
                  </a:lnTo>
                  <a:lnTo>
                    <a:pt x="415543" y="369569"/>
                  </a:lnTo>
                  <a:lnTo>
                    <a:pt x="422655" y="369569"/>
                  </a:lnTo>
                  <a:lnTo>
                    <a:pt x="425450" y="366775"/>
                  </a:lnTo>
                  <a:lnTo>
                    <a:pt x="425450" y="219455"/>
                  </a:lnTo>
                  <a:lnTo>
                    <a:pt x="419100" y="219455"/>
                  </a:lnTo>
                  <a:lnTo>
                    <a:pt x="412750" y="213105"/>
                  </a:lnTo>
                  <a:close/>
                </a:path>
                <a:path w="457200" h="426720">
                  <a:moveTo>
                    <a:pt x="457200" y="350519"/>
                  </a:moveTo>
                  <a:lnTo>
                    <a:pt x="425450" y="350519"/>
                  </a:lnTo>
                  <a:lnTo>
                    <a:pt x="425450" y="366775"/>
                  </a:lnTo>
                  <a:lnTo>
                    <a:pt x="422655" y="369569"/>
                  </a:lnTo>
                  <a:lnTo>
                    <a:pt x="447675" y="369569"/>
                  </a:lnTo>
                  <a:lnTo>
                    <a:pt x="457200" y="350519"/>
                  </a:lnTo>
                  <a:close/>
                </a:path>
                <a:path w="457200" h="426720">
                  <a:moveTo>
                    <a:pt x="41655" y="57150"/>
                  </a:moveTo>
                  <a:lnTo>
                    <a:pt x="34543" y="57150"/>
                  </a:lnTo>
                  <a:lnTo>
                    <a:pt x="31750" y="59943"/>
                  </a:lnTo>
                  <a:lnTo>
                    <a:pt x="31750" y="216534"/>
                  </a:lnTo>
                  <a:lnTo>
                    <a:pt x="34543" y="219455"/>
                  </a:lnTo>
                  <a:lnTo>
                    <a:pt x="412750" y="219455"/>
                  </a:lnTo>
                  <a:lnTo>
                    <a:pt x="412750" y="213105"/>
                  </a:lnTo>
                  <a:lnTo>
                    <a:pt x="44450" y="213105"/>
                  </a:lnTo>
                  <a:lnTo>
                    <a:pt x="38100" y="206755"/>
                  </a:lnTo>
                  <a:lnTo>
                    <a:pt x="44450" y="206755"/>
                  </a:lnTo>
                  <a:lnTo>
                    <a:pt x="44450" y="59943"/>
                  </a:lnTo>
                  <a:lnTo>
                    <a:pt x="41655" y="57150"/>
                  </a:lnTo>
                  <a:close/>
                </a:path>
                <a:path w="457200" h="426720">
                  <a:moveTo>
                    <a:pt x="422655" y="206755"/>
                  </a:moveTo>
                  <a:lnTo>
                    <a:pt x="44450" y="206755"/>
                  </a:lnTo>
                  <a:lnTo>
                    <a:pt x="44450" y="213105"/>
                  </a:lnTo>
                  <a:lnTo>
                    <a:pt x="412750" y="213105"/>
                  </a:lnTo>
                  <a:lnTo>
                    <a:pt x="419100" y="219455"/>
                  </a:lnTo>
                  <a:lnTo>
                    <a:pt x="425450" y="219455"/>
                  </a:lnTo>
                  <a:lnTo>
                    <a:pt x="425450" y="209550"/>
                  </a:lnTo>
                  <a:lnTo>
                    <a:pt x="422655" y="206755"/>
                  </a:lnTo>
                  <a:close/>
                </a:path>
                <a:path w="457200" h="426720">
                  <a:moveTo>
                    <a:pt x="44450" y="206755"/>
                  </a:moveTo>
                  <a:lnTo>
                    <a:pt x="38100" y="206755"/>
                  </a:lnTo>
                  <a:lnTo>
                    <a:pt x="44450" y="213105"/>
                  </a:lnTo>
                  <a:lnTo>
                    <a:pt x="44450" y="206755"/>
                  </a:lnTo>
                  <a:close/>
                </a:path>
                <a:path w="457200" h="426720">
                  <a:moveTo>
                    <a:pt x="38100" y="0"/>
                  </a:moveTo>
                  <a:lnTo>
                    <a:pt x="0" y="76200"/>
                  </a:lnTo>
                  <a:lnTo>
                    <a:pt x="31750" y="76200"/>
                  </a:lnTo>
                  <a:lnTo>
                    <a:pt x="31750" y="59943"/>
                  </a:lnTo>
                  <a:lnTo>
                    <a:pt x="34543" y="57150"/>
                  </a:lnTo>
                  <a:lnTo>
                    <a:pt x="66675" y="57150"/>
                  </a:lnTo>
                  <a:lnTo>
                    <a:pt x="38100" y="0"/>
                  </a:lnTo>
                  <a:close/>
                </a:path>
                <a:path w="457200" h="426720">
                  <a:moveTo>
                    <a:pt x="66675" y="57150"/>
                  </a:moveTo>
                  <a:lnTo>
                    <a:pt x="41655" y="57150"/>
                  </a:lnTo>
                  <a:lnTo>
                    <a:pt x="44450" y="59943"/>
                  </a:lnTo>
                  <a:lnTo>
                    <a:pt x="44450" y="76200"/>
                  </a:lnTo>
                  <a:lnTo>
                    <a:pt x="76200" y="76200"/>
                  </a:lnTo>
                  <a:lnTo>
                    <a:pt x="66675" y="5715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25" name="Graphic 252"/>
            <p:cNvSpPr/>
            <p:nvPr/>
          </p:nvSpPr>
          <p:spPr>
            <a:xfrm>
              <a:off x="3501072" y="1365567"/>
              <a:ext cx="895985" cy="237490"/>
            </a:xfrm>
            <a:custGeom>
              <a:avLst/>
              <a:gdLst/>
              <a:ahLst/>
              <a:cxnLst/>
              <a:rect l="l" t="t" r="r" b="b"/>
              <a:pathLst>
                <a:path w="895985" h="237490">
                  <a:moveTo>
                    <a:pt x="895985" y="0"/>
                  </a:moveTo>
                  <a:lnTo>
                    <a:pt x="0" y="0"/>
                  </a:lnTo>
                  <a:lnTo>
                    <a:pt x="0" y="237490"/>
                  </a:lnTo>
                  <a:lnTo>
                    <a:pt x="895985" y="237490"/>
                  </a:lnTo>
                  <a:lnTo>
                    <a:pt x="89598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26" name="Graphic 253"/>
            <p:cNvSpPr/>
            <p:nvPr/>
          </p:nvSpPr>
          <p:spPr>
            <a:xfrm>
              <a:off x="3501072" y="1365567"/>
              <a:ext cx="895985" cy="237490"/>
            </a:xfrm>
            <a:custGeom>
              <a:avLst/>
              <a:gdLst/>
              <a:ahLst/>
              <a:cxnLst/>
              <a:rect l="l" t="t" r="r" b="b"/>
              <a:pathLst>
                <a:path w="895985" h="237490">
                  <a:moveTo>
                    <a:pt x="0" y="237490"/>
                  </a:moveTo>
                  <a:lnTo>
                    <a:pt x="895985" y="237490"/>
                  </a:lnTo>
                  <a:lnTo>
                    <a:pt x="895985" y="0"/>
                  </a:lnTo>
                  <a:lnTo>
                    <a:pt x="0" y="0"/>
                  </a:lnTo>
                  <a:lnTo>
                    <a:pt x="0" y="237490"/>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27" name="Graphic 254"/>
            <p:cNvSpPr/>
            <p:nvPr/>
          </p:nvSpPr>
          <p:spPr>
            <a:xfrm>
              <a:off x="3483927" y="1603057"/>
              <a:ext cx="831215" cy="1270"/>
            </a:xfrm>
            <a:custGeom>
              <a:avLst/>
              <a:gdLst/>
              <a:ahLst/>
              <a:cxnLst/>
              <a:rect l="l" t="t" r="r" b="b"/>
              <a:pathLst>
                <a:path w="831215">
                  <a:moveTo>
                    <a:pt x="0" y="0"/>
                  </a:moveTo>
                  <a:lnTo>
                    <a:pt x="831214" y="0"/>
                  </a:lnTo>
                </a:path>
              </a:pathLst>
            </a:custGeom>
            <a:ln w="9525">
              <a:solidFill>
                <a:srgbClr val="000000"/>
              </a:solidFill>
              <a:prstDash val="solid"/>
            </a:ln>
          </p:spPr>
          <p:txBody>
            <a:bodyPr wrap="square" lIns="0" tIns="0" rIns="0" bIns="0" rtlCol="0">
              <a:prstTxWarp prst="textNoShape">
                <a:avLst/>
              </a:prstTxWarp>
              <a:noAutofit/>
            </a:bodyPr>
            <a:lstStyle/>
            <a:p>
              <a:endParaRPr lang="ru-RU"/>
            </a:p>
          </p:txBody>
        </p:sp>
        <p:sp>
          <p:nvSpPr>
            <p:cNvPr id="28" name="Graphic 255"/>
            <p:cNvSpPr/>
            <p:nvPr/>
          </p:nvSpPr>
          <p:spPr>
            <a:xfrm>
              <a:off x="1328737" y="980122"/>
              <a:ext cx="1249680" cy="76200"/>
            </a:xfrm>
            <a:custGeom>
              <a:avLst/>
              <a:gdLst/>
              <a:ahLst/>
              <a:cxnLst/>
              <a:rect l="l" t="t" r="r" b="b"/>
              <a:pathLst>
                <a:path w="1249680" h="76200">
                  <a:moveTo>
                    <a:pt x="1173480" y="0"/>
                  </a:moveTo>
                  <a:lnTo>
                    <a:pt x="1173480" y="76200"/>
                  </a:lnTo>
                  <a:lnTo>
                    <a:pt x="1236980" y="44450"/>
                  </a:lnTo>
                  <a:lnTo>
                    <a:pt x="1189735" y="44450"/>
                  </a:lnTo>
                  <a:lnTo>
                    <a:pt x="1192530" y="41656"/>
                  </a:lnTo>
                  <a:lnTo>
                    <a:pt x="1192530" y="34544"/>
                  </a:lnTo>
                  <a:lnTo>
                    <a:pt x="1189735" y="31750"/>
                  </a:lnTo>
                  <a:lnTo>
                    <a:pt x="1236980" y="31750"/>
                  </a:lnTo>
                  <a:lnTo>
                    <a:pt x="1173480" y="0"/>
                  </a:lnTo>
                  <a:close/>
                </a:path>
                <a:path w="1249680" h="76200">
                  <a:moveTo>
                    <a:pt x="1173480" y="31750"/>
                  </a:moveTo>
                  <a:lnTo>
                    <a:pt x="2793" y="31750"/>
                  </a:lnTo>
                  <a:lnTo>
                    <a:pt x="0" y="34544"/>
                  </a:lnTo>
                  <a:lnTo>
                    <a:pt x="0" y="41656"/>
                  </a:lnTo>
                  <a:lnTo>
                    <a:pt x="2793" y="44450"/>
                  </a:lnTo>
                  <a:lnTo>
                    <a:pt x="1173480" y="44450"/>
                  </a:lnTo>
                  <a:lnTo>
                    <a:pt x="1173480" y="31750"/>
                  </a:lnTo>
                  <a:close/>
                </a:path>
                <a:path w="1249680" h="76200">
                  <a:moveTo>
                    <a:pt x="1236980" y="31750"/>
                  </a:moveTo>
                  <a:lnTo>
                    <a:pt x="1189735" y="31750"/>
                  </a:lnTo>
                  <a:lnTo>
                    <a:pt x="1192530" y="34544"/>
                  </a:lnTo>
                  <a:lnTo>
                    <a:pt x="1192530" y="41656"/>
                  </a:lnTo>
                  <a:lnTo>
                    <a:pt x="1189735" y="44450"/>
                  </a:lnTo>
                  <a:lnTo>
                    <a:pt x="1236980" y="44450"/>
                  </a:lnTo>
                  <a:lnTo>
                    <a:pt x="1249680" y="38100"/>
                  </a:lnTo>
                  <a:lnTo>
                    <a:pt x="1236980" y="3175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29" name="Graphic 256"/>
            <p:cNvSpPr/>
            <p:nvPr/>
          </p:nvSpPr>
          <p:spPr>
            <a:xfrm>
              <a:off x="1286827" y="540702"/>
              <a:ext cx="1143635" cy="417195"/>
            </a:xfrm>
            <a:custGeom>
              <a:avLst/>
              <a:gdLst/>
              <a:ahLst/>
              <a:cxnLst/>
              <a:rect l="l" t="t" r="r" b="b"/>
              <a:pathLst>
                <a:path w="1143635" h="417195">
                  <a:moveTo>
                    <a:pt x="1143635" y="0"/>
                  </a:moveTo>
                  <a:lnTo>
                    <a:pt x="0" y="0"/>
                  </a:lnTo>
                  <a:lnTo>
                    <a:pt x="0" y="417195"/>
                  </a:lnTo>
                  <a:lnTo>
                    <a:pt x="1143635" y="417195"/>
                  </a:lnTo>
                  <a:lnTo>
                    <a:pt x="114363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30" name="Graphic 257"/>
            <p:cNvSpPr/>
            <p:nvPr/>
          </p:nvSpPr>
          <p:spPr>
            <a:xfrm>
              <a:off x="1286827" y="540702"/>
              <a:ext cx="1143635" cy="417195"/>
            </a:xfrm>
            <a:custGeom>
              <a:avLst/>
              <a:gdLst/>
              <a:ahLst/>
              <a:cxnLst/>
              <a:rect l="l" t="t" r="r" b="b"/>
              <a:pathLst>
                <a:path w="1143635" h="417195">
                  <a:moveTo>
                    <a:pt x="0" y="417195"/>
                  </a:moveTo>
                  <a:lnTo>
                    <a:pt x="1143635" y="417195"/>
                  </a:lnTo>
                  <a:lnTo>
                    <a:pt x="1143635" y="0"/>
                  </a:lnTo>
                  <a:lnTo>
                    <a:pt x="0" y="0"/>
                  </a:lnTo>
                  <a:lnTo>
                    <a:pt x="0" y="41719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31" name="Graphic 258"/>
            <p:cNvSpPr/>
            <p:nvPr/>
          </p:nvSpPr>
          <p:spPr>
            <a:xfrm>
              <a:off x="57467" y="1197927"/>
              <a:ext cx="1978660" cy="443230"/>
            </a:xfrm>
            <a:custGeom>
              <a:avLst/>
              <a:gdLst/>
              <a:ahLst/>
              <a:cxnLst/>
              <a:rect l="l" t="t" r="r" b="b"/>
              <a:pathLst>
                <a:path w="1978660" h="443230">
                  <a:moveTo>
                    <a:pt x="857250" y="38100"/>
                  </a:moveTo>
                  <a:lnTo>
                    <a:pt x="844550" y="31750"/>
                  </a:lnTo>
                  <a:lnTo>
                    <a:pt x="781050" y="0"/>
                  </a:lnTo>
                  <a:lnTo>
                    <a:pt x="781050" y="31750"/>
                  </a:lnTo>
                  <a:lnTo>
                    <a:pt x="6350" y="31115"/>
                  </a:lnTo>
                  <a:lnTo>
                    <a:pt x="2844" y="31115"/>
                  </a:lnTo>
                  <a:lnTo>
                    <a:pt x="0" y="33909"/>
                  </a:lnTo>
                  <a:lnTo>
                    <a:pt x="0" y="41021"/>
                  </a:lnTo>
                  <a:lnTo>
                    <a:pt x="2832" y="43815"/>
                  </a:lnTo>
                  <a:lnTo>
                    <a:pt x="781050" y="44437"/>
                  </a:lnTo>
                  <a:lnTo>
                    <a:pt x="781050" y="76200"/>
                  </a:lnTo>
                  <a:lnTo>
                    <a:pt x="844550" y="44450"/>
                  </a:lnTo>
                  <a:lnTo>
                    <a:pt x="857250" y="38100"/>
                  </a:lnTo>
                  <a:close/>
                </a:path>
                <a:path w="1978660" h="443230">
                  <a:moveTo>
                    <a:pt x="1978660" y="401586"/>
                  </a:moveTo>
                  <a:lnTo>
                    <a:pt x="1975866" y="398780"/>
                  </a:lnTo>
                  <a:lnTo>
                    <a:pt x="1148080" y="398780"/>
                  </a:lnTo>
                  <a:lnTo>
                    <a:pt x="1148080" y="367030"/>
                  </a:lnTo>
                  <a:lnTo>
                    <a:pt x="1071880" y="405130"/>
                  </a:lnTo>
                  <a:lnTo>
                    <a:pt x="1148080" y="443230"/>
                  </a:lnTo>
                  <a:lnTo>
                    <a:pt x="1148080" y="411480"/>
                  </a:lnTo>
                  <a:lnTo>
                    <a:pt x="1975866" y="411480"/>
                  </a:lnTo>
                  <a:lnTo>
                    <a:pt x="1978660" y="408686"/>
                  </a:lnTo>
                  <a:lnTo>
                    <a:pt x="1978660" y="401586"/>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32" name="Graphic 259"/>
            <p:cNvSpPr/>
            <p:nvPr/>
          </p:nvSpPr>
          <p:spPr>
            <a:xfrm>
              <a:off x="4762" y="957897"/>
              <a:ext cx="826769" cy="238760"/>
            </a:xfrm>
            <a:custGeom>
              <a:avLst/>
              <a:gdLst/>
              <a:ahLst/>
              <a:cxnLst/>
              <a:rect l="l" t="t" r="r" b="b"/>
              <a:pathLst>
                <a:path w="826769" h="238760">
                  <a:moveTo>
                    <a:pt x="826769" y="0"/>
                  </a:moveTo>
                  <a:lnTo>
                    <a:pt x="0" y="0"/>
                  </a:lnTo>
                  <a:lnTo>
                    <a:pt x="0" y="238759"/>
                  </a:lnTo>
                  <a:lnTo>
                    <a:pt x="826769" y="238759"/>
                  </a:lnTo>
                  <a:lnTo>
                    <a:pt x="826769"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33" name="Graphic 260"/>
            <p:cNvSpPr/>
            <p:nvPr/>
          </p:nvSpPr>
          <p:spPr>
            <a:xfrm>
              <a:off x="4762" y="957897"/>
              <a:ext cx="2113280" cy="605790"/>
            </a:xfrm>
            <a:custGeom>
              <a:avLst/>
              <a:gdLst/>
              <a:ahLst/>
              <a:cxnLst/>
              <a:rect l="l" t="t" r="r" b="b"/>
              <a:pathLst>
                <a:path w="2113280" h="605790">
                  <a:moveTo>
                    <a:pt x="0" y="238759"/>
                  </a:moveTo>
                  <a:lnTo>
                    <a:pt x="826769" y="238759"/>
                  </a:lnTo>
                  <a:lnTo>
                    <a:pt x="826769" y="0"/>
                  </a:lnTo>
                  <a:lnTo>
                    <a:pt x="0" y="0"/>
                  </a:lnTo>
                  <a:lnTo>
                    <a:pt x="0" y="238759"/>
                  </a:lnTo>
                  <a:close/>
                </a:path>
                <a:path w="2113280" h="605790">
                  <a:moveTo>
                    <a:pt x="1184275" y="605789"/>
                  </a:moveTo>
                  <a:lnTo>
                    <a:pt x="2113280" y="605789"/>
                  </a:lnTo>
                  <a:lnTo>
                    <a:pt x="2113280" y="337819"/>
                  </a:lnTo>
                  <a:lnTo>
                    <a:pt x="1184275" y="337819"/>
                  </a:lnTo>
                  <a:lnTo>
                    <a:pt x="1184275" y="605789"/>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34" name="Graphic 261"/>
            <p:cNvSpPr/>
            <p:nvPr/>
          </p:nvSpPr>
          <p:spPr>
            <a:xfrm>
              <a:off x="141922" y="2234882"/>
              <a:ext cx="1047115" cy="417195"/>
            </a:xfrm>
            <a:custGeom>
              <a:avLst/>
              <a:gdLst/>
              <a:ahLst/>
              <a:cxnLst/>
              <a:rect l="l" t="t" r="r" b="b"/>
              <a:pathLst>
                <a:path w="1047115" h="417195">
                  <a:moveTo>
                    <a:pt x="1047115" y="0"/>
                  </a:moveTo>
                  <a:lnTo>
                    <a:pt x="0" y="0"/>
                  </a:lnTo>
                  <a:lnTo>
                    <a:pt x="0" y="417195"/>
                  </a:lnTo>
                  <a:lnTo>
                    <a:pt x="1047115" y="417195"/>
                  </a:lnTo>
                  <a:lnTo>
                    <a:pt x="104711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35" name="Graphic 262"/>
            <p:cNvSpPr/>
            <p:nvPr/>
          </p:nvSpPr>
          <p:spPr>
            <a:xfrm>
              <a:off x="141922" y="2234882"/>
              <a:ext cx="1047115" cy="417195"/>
            </a:xfrm>
            <a:custGeom>
              <a:avLst/>
              <a:gdLst/>
              <a:ahLst/>
              <a:cxnLst/>
              <a:rect l="l" t="t" r="r" b="b"/>
              <a:pathLst>
                <a:path w="1047115" h="417195">
                  <a:moveTo>
                    <a:pt x="0" y="417195"/>
                  </a:moveTo>
                  <a:lnTo>
                    <a:pt x="1047115" y="417195"/>
                  </a:lnTo>
                  <a:lnTo>
                    <a:pt x="1047115" y="0"/>
                  </a:lnTo>
                  <a:lnTo>
                    <a:pt x="0" y="0"/>
                  </a:lnTo>
                  <a:lnTo>
                    <a:pt x="0" y="41719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36" name="Graphic 263"/>
            <p:cNvSpPr/>
            <p:nvPr/>
          </p:nvSpPr>
          <p:spPr>
            <a:xfrm>
              <a:off x="135572" y="2613977"/>
              <a:ext cx="2203450" cy="496570"/>
            </a:xfrm>
            <a:custGeom>
              <a:avLst/>
              <a:gdLst/>
              <a:ahLst/>
              <a:cxnLst/>
              <a:rect l="l" t="t" r="r" b="b"/>
              <a:pathLst>
                <a:path w="2203450" h="496570">
                  <a:moveTo>
                    <a:pt x="1151255" y="38100"/>
                  </a:moveTo>
                  <a:lnTo>
                    <a:pt x="1138555" y="31750"/>
                  </a:lnTo>
                  <a:lnTo>
                    <a:pt x="1075055" y="0"/>
                  </a:lnTo>
                  <a:lnTo>
                    <a:pt x="1075055" y="31750"/>
                  </a:lnTo>
                  <a:lnTo>
                    <a:pt x="2844" y="31750"/>
                  </a:lnTo>
                  <a:lnTo>
                    <a:pt x="0" y="34544"/>
                  </a:lnTo>
                  <a:lnTo>
                    <a:pt x="0" y="41656"/>
                  </a:lnTo>
                  <a:lnTo>
                    <a:pt x="2844" y="44450"/>
                  </a:lnTo>
                  <a:lnTo>
                    <a:pt x="1075055" y="44450"/>
                  </a:lnTo>
                  <a:lnTo>
                    <a:pt x="1075055" y="76200"/>
                  </a:lnTo>
                  <a:lnTo>
                    <a:pt x="1138555" y="44450"/>
                  </a:lnTo>
                  <a:lnTo>
                    <a:pt x="1151255" y="38100"/>
                  </a:lnTo>
                  <a:close/>
                </a:path>
                <a:path w="2203450" h="496570">
                  <a:moveTo>
                    <a:pt x="2203450" y="454279"/>
                  </a:moveTo>
                  <a:lnTo>
                    <a:pt x="2201291" y="452120"/>
                  </a:lnTo>
                  <a:lnTo>
                    <a:pt x="2200656" y="451485"/>
                  </a:lnTo>
                  <a:lnTo>
                    <a:pt x="1069975" y="452120"/>
                  </a:lnTo>
                  <a:lnTo>
                    <a:pt x="1069975" y="420370"/>
                  </a:lnTo>
                  <a:lnTo>
                    <a:pt x="993775" y="458470"/>
                  </a:lnTo>
                  <a:lnTo>
                    <a:pt x="1069975" y="496570"/>
                  </a:lnTo>
                  <a:lnTo>
                    <a:pt x="1069975" y="464820"/>
                  </a:lnTo>
                  <a:lnTo>
                    <a:pt x="2200656" y="464185"/>
                  </a:lnTo>
                  <a:lnTo>
                    <a:pt x="2203450" y="461391"/>
                  </a:lnTo>
                  <a:lnTo>
                    <a:pt x="2203450" y="454279"/>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37" name="Graphic 264"/>
            <p:cNvSpPr/>
            <p:nvPr/>
          </p:nvSpPr>
          <p:spPr>
            <a:xfrm>
              <a:off x="1335087" y="2575242"/>
              <a:ext cx="1047115" cy="417830"/>
            </a:xfrm>
            <a:custGeom>
              <a:avLst/>
              <a:gdLst/>
              <a:ahLst/>
              <a:cxnLst/>
              <a:rect l="l" t="t" r="r" b="b"/>
              <a:pathLst>
                <a:path w="1047115" h="417830">
                  <a:moveTo>
                    <a:pt x="1047115" y="0"/>
                  </a:moveTo>
                  <a:lnTo>
                    <a:pt x="0" y="0"/>
                  </a:lnTo>
                  <a:lnTo>
                    <a:pt x="0" y="417829"/>
                  </a:lnTo>
                  <a:lnTo>
                    <a:pt x="1047115" y="417829"/>
                  </a:lnTo>
                  <a:lnTo>
                    <a:pt x="104711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38" name="Graphic 265"/>
            <p:cNvSpPr/>
            <p:nvPr/>
          </p:nvSpPr>
          <p:spPr>
            <a:xfrm>
              <a:off x="1335087" y="2575242"/>
              <a:ext cx="1047115" cy="417830"/>
            </a:xfrm>
            <a:custGeom>
              <a:avLst/>
              <a:gdLst/>
              <a:ahLst/>
              <a:cxnLst/>
              <a:rect l="l" t="t" r="r" b="b"/>
              <a:pathLst>
                <a:path w="1047115" h="417830">
                  <a:moveTo>
                    <a:pt x="0" y="417829"/>
                  </a:moveTo>
                  <a:lnTo>
                    <a:pt x="1047115" y="417829"/>
                  </a:lnTo>
                  <a:lnTo>
                    <a:pt x="1047115" y="0"/>
                  </a:lnTo>
                  <a:lnTo>
                    <a:pt x="0" y="0"/>
                  </a:lnTo>
                  <a:lnTo>
                    <a:pt x="0" y="417829"/>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39" name="Graphic 266"/>
            <p:cNvSpPr/>
            <p:nvPr/>
          </p:nvSpPr>
          <p:spPr>
            <a:xfrm>
              <a:off x="2326322" y="2458402"/>
              <a:ext cx="760730" cy="76200"/>
            </a:xfrm>
            <a:custGeom>
              <a:avLst/>
              <a:gdLst/>
              <a:ahLst/>
              <a:cxnLst/>
              <a:rect l="l" t="t" r="r" b="b"/>
              <a:pathLst>
                <a:path w="760730" h="76200">
                  <a:moveTo>
                    <a:pt x="684530" y="0"/>
                  </a:moveTo>
                  <a:lnTo>
                    <a:pt x="684530" y="76200"/>
                  </a:lnTo>
                  <a:lnTo>
                    <a:pt x="748030" y="44450"/>
                  </a:lnTo>
                  <a:lnTo>
                    <a:pt x="700786" y="44450"/>
                  </a:lnTo>
                  <a:lnTo>
                    <a:pt x="703580" y="41656"/>
                  </a:lnTo>
                  <a:lnTo>
                    <a:pt x="703580" y="34544"/>
                  </a:lnTo>
                  <a:lnTo>
                    <a:pt x="700786" y="31750"/>
                  </a:lnTo>
                  <a:lnTo>
                    <a:pt x="748030" y="31750"/>
                  </a:lnTo>
                  <a:lnTo>
                    <a:pt x="684530" y="0"/>
                  </a:lnTo>
                  <a:close/>
                </a:path>
                <a:path w="760730" h="76200">
                  <a:moveTo>
                    <a:pt x="684530" y="31750"/>
                  </a:moveTo>
                  <a:lnTo>
                    <a:pt x="2794" y="31750"/>
                  </a:lnTo>
                  <a:lnTo>
                    <a:pt x="0" y="34544"/>
                  </a:lnTo>
                  <a:lnTo>
                    <a:pt x="0" y="41656"/>
                  </a:lnTo>
                  <a:lnTo>
                    <a:pt x="2794" y="44450"/>
                  </a:lnTo>
                  <a:lnTo>
                    <a:pt x="684530" y="44450"/>
                  </a:lnTo>
                  <a:lnTo>
                    <a:pt x="684530" y="31750"/>
                  </a:lnTo>
                  <a:close/>
                </a:path>
                <a:path w="760730" h="76200">
                  <a:moveTo>
                    <a:pt x="748030" y="31750"/>
                  </a:moveTo>
                  <a:lnTo>
                    <a:pt x="700786" y="31750"/>
                  </a:lnTo>
                  <a:lnTo>
                    <a:pt x="703580" y="34544"/>
                  </a:lnTo>
                  <a:lnTo>
                    <a:pt x="703580" y="41656"/>
                  </a:lnTo>
                  <a:lnTo>
                    <a:pt x="700786" y="44450"/>
                  </a:lnTo>
                  <a:lnTo>
                    <a:pt x="748030" y="44450"/>
                  </a:lnTo>
                  <a:lnTo>
                    <a:pt x="760730" y="38100"/>
                  </a:lnTo>
                  <a:lnTo>
                    <a:pt x="748030" y="31750"/>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40" name="Graphic 267"/>
            <p:cNvSpPr/>
            <p:nvPr/>
          </p:nvSpPr>
          <p:spPr>
            <a:xfrm>
              <a:off x="2029777" y="2050097"/>
              <a:ext cx="1057275" cy="417195"/>
            </a:xfrm>
            <a:custGeom>
              <a:avLst/>
              <a:gdLst/>
              <a:ahLst/>
              <a:cxnLst/>
              <a:rect l="l" t="t" r="r" b="b"/>
              <a:pathLst>
                <a:path w="1057275" h="417195">
                  <a:moveTo>
                    <a:pt x="1057275" y="0"/>
                  </a:moveTo>
                  <a:lnTo>
                    <a:pt x="0" y="0"/>
                  </a:lnTo>
                  <a:lnTo>
                    <a:pt x="0" y="417195"/>
                  </a:lnTo>
                  <a:lnTo>
                    <a:pt x="1057275" y="417195"/>
                  </a:lnTo>
                  <a:lnTo>
                    <a:pt x="105727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41" name="Graphic 268"/>
            <p:cNvSpPr/>
            <p:nvPr/>
          </p:nvSpPr>
          <p:spPr>
            <a:xfrm>
              <a:off x="2029777" y="2050097"/>
              <a:ext cx="1057275" cy="417195"/>
            </a:xfrm>
            <a:custGeom>
              <a:avLst/>
              <a:gdLst/>
              <a:ahLst/>
              <a:cxnLst/>
              <a:rect l="l" t="t" r="r" b="b"/>
              <a:pathLst>
                <a:path w="1057275" h="417195">
                  <a:moveTo>
                    <a:pt x="0" y="417195"/>
                  </a:moveTo>
                  <a:lnTo>
                    <a:pt x="1057275" y="417195"/>
                  </a:lnTo>
                  <a:lnTo>
                    <a:pt x="1057275" y="0"/>
                  </a:lnTo>
                  <a:lnTo>
                    <a:pt x="0" y="0"/>
                  </a:lnTo>
                  <a:lnTo>
                    <a:pt x="0" y="41719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42" name="Graphic 269"/>
            <p:cNvSpPr/>
            <p:nvPr/>
          </p:nvSpPr>
          <p:spPr>
            <a:xfrm>
              <a:off x="3807142" y="2537142"/>
              <a:ext cx="1975485" cy="771525"/>
            </a:xfrm>
            <a:custGeom>
              <a:avLst/>
              <a:gdLst/>
              <a:ahLst/>
              <a:cxnLst/>
              <a:rect l="l" t="t" r="r" b="b"/>
              <a:pathLst>
                <a:path w="1975485" h="771525">
                  <a:moveTo>
                    <a:pt x="889000" y="38100"/>
                  </a:moveTo>
                  <a:lnTo>
                    <a:pt x="876300" y="31750"/>
                  </a:lnTo>
                  <a:lnTo>
                    <a:pt x="812800" y="0"/>
                  </a:lnTo>
                  <a:lnTo>
                    <a:pt x="812800" y="31750"/>
                  </a:lnTo>
                  <a:lnTo>
                    <a:pt x="2794" y="31750"/>
                  </a:lnTo>
                  <a:lnTo>
                    <a:pt x="0" y="34544"/>
                  </a:lnTo>
                  <a:lnTo>
                    <a:pt x="0" y="41656"/>
                  </a:lnTo>
                  <a:lnTo>
                    <a:pt x="2794" y="44450"/>
                  </a:lnTo>
                  <a:lnTo>
                    <a:pt x="812800" y="44450"/>
                  </a:lnTo>
                  <a:lnTo>
                    <a:pt x="812800" y="76200"/>
                  </a:lnTo>
                  <a:lnTo>
                    <a:pt x="876300" y="44450"/>
                  </a:lnTo>
                  <a:lnTo>
                    <a:pt x="889000" y="38100"/>
                  </a:lnTo>
                  <a:close/>
                </a:path>
                <a:path w="1975485" h="771525">
                  <a:moveTo>
                    <a:pt x="1975485" y="729869"/>
                  </a:moveTo>
                  <a:lnTo>
                    <a:pt x="1972691" y="727075"/>
                  </a:lnTo>
                  <a:lnTo>
                    <a:pt x="735330" y="727075"/>
                  </a:lnTo>
                  <a:lnTo>
                    <a:pt x="735330" y="695325"/>
                  </a:lnTo>
                  <a:lnTo>
                    <a:pt x="659130" y="733425"/>
                  </a:lnTo>
                  <a:lnTo>
                    <a:pt x="735330" y="771525"/>
                  </a:lnTo>
                  <a:lnTo>
                    <a:pt x="735330" y="739775"/>
                  </a:lnTo>
                  <a:lnTo>
                    <a:pt x="1972691" y="739775"/>
                  </a:lnTo>
                  <a:lnTo>
                    <a:pt x="1975485" y="736981"/>
                  </a:lnTo>
                  <a:lnTo>
                    <a:pt x="1975485" y="729869"/>
                  </a:lnTo>
                  <a:close/>
                </a:path>
              </a:pathLst>
            </a:custGeom>
            <a:solidFill>
              <a:srgbClr val="000000"/>
            </a:solidFill>
          </p:spPr>
          <p:txBody>
            <a:bodyPr wrap="square" lIns="0" tIns="0" rIns="0" bIns="0" rtlCol="0">
              <a:prstTxWarp prst="textNoShape">
                <a:avLst/>
              </a:prstTxWarp>
              <a:noAutofit/>
            </a:bodyPr>
            <a:lstStyle/>
            <a:p>
              <a:endParaRPr lang="ru-RU"/>
            </a:p>
          </p:txBody>
        </p:sp>
        <p:sp>
          <p:nvSpPr>
            <p:cNvPr id="43" name="Graphic 270"/>
            <p:cNvSpPr/>
            <p:nvPr/>
          </p:nvSpPr>
          <p:spPr>
            <a:xfrm>
              <a:off x="3639502" y="2050097"/>
              <a:ext cx="1056640" cy="446405"/>
            </a:xfrm>
            <a:custGeom>
              <a:avLst/>
              <a:gdLst/>
              <a:ahLst/>
              <a:cxnLst/>
              <a:rect l="l" t="t" r="r" b="b"/>
              <a:pathLst>
                <a:path w="1056640" h="446405">
                  <a:moveTo>
                    <a:pt x="1056639" y="0"/>
                  </a:moveTo>
                  <a:lnTo>
                    <a:pt x="0" y="0"/>
                  </a:lnTo>
                  <a:lnTo>
                    <a:pt x="0" y="446404"/>
                  </a:lnTo>
                  <a:lnTo>
                    <a:pt x="1056639" y="446404"/>
                  </a:lnTo>
                  <a:lnTo>
                    <a:pt x="1056639"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44" name="Graphic 271"/>
            <p:cNvSpPr/>
            <p:nvPr/>
          </p:nvSpPr>
          <p:spPr>
            <a:xfrm>
              <a:off x="3639502" y="2050097"/>
              <a:ext cx="1056640" cy="446405"/>
            </a:xfrm>
            <a:custGeom>
              <a:avLst/>
              <a:gdLst/>
              <a:ahLst/>
              <a:cxnLst/>
              <a:rect l="l" t="t" r="r" b="b"/>
              <a:pathLst>
                <a:path w="1056640" h="446405">
                  <a:moveTo>
                    <a:pt x="0" y="446404"/>
                  </a:moveTo>
                  <a:lnTo>
                    <a:pt x="1056639" y="446404"/>
                  </a:lnTo>
                  <a:lnTo>
                    <a:pt x="1056639" y="0"/>
                  </a:lnTo>
                  <a:lnTo>
                    <a:pt x="0" y="0"/>
                  </a:lnTo>
                  <a:lnTo>
                    <a:pt x="0" y="446404"/>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45" name="Graphic 272"/>
            <p:cNvSpPr/>
            <p:nvPr/>
          </p:nvSpPr>
          <p:spPr>
            <a:xfrm>
              <a:off x="4696142" y="2744152"/>
              <a:ext cx="913765" cy="417195"/>
            </a:xfrm>
            <a:custGeom>
              <a:avLst/>
              <a:gdLst/>
              <a:ahLst/>
              <a:cxnLst/>
              <a:rect l="l" t="t" r="r" b="b"/>
              <a:pathLst>
                <a:path w="913765" h="417195">
                  <a:moveTo>
                    <a:pt x="913765" y="0"/>
                  </a:moveTo>
                  <a:lnTo>
                    <a:pt x="0" y="0"/>
                  </a:lnTo>
                  <a:lnTo>
                    <a:pt x="0" y="417195"/>
                  </a:lnTo>
                  <a:lnTo>
                    <a:pt x="913765" y="417195"/>
                  </a:lnTo>
                  <a:lnTo>
                    <a:pt x="913765" y="0"/>
                  </a:lnTo>
                  <a:close/>
                </a:path>
              </a:pathLst>
            </a:custGeom>
            <a:solidFill>
              <a:srgbClr val="FFFFFF"/>
            </a:solidFill>
          </p:spPr>
          <p:txBody>
            <a:bodyPr wrap="square" lIns="0" tIns="0" rIns="0" bIns="0" rtlCol="0">
              <a:prstTxWarp prst="textNoShape">
                <a:avLst/>
              </a:prstTxWarp>
              <a:noAutofit/>
            </a:bodyPr>
            <a:lstStyle/>
            <a:p>
              <a:endParaRPr lang="ru-RU"/>
            </a:p>
          </p:txBody>
        </p:sp>
        <p:sp>
          <p:nvSpPr>
            <p:cNvPr id="46" name="Graphic 273"/>
            <p:cNvSpPr/>
            <p:nvPr/>
          </p:nvSpPr>
          <p:spPr>
            <a:xfrm>
              <a:off x="4696142" y="2744152"/>
              <a:ext cx="913765" cy="417195"/>
            </a:xfrm>
            <a:custGeom>
              <a:avLst/>
              <a:gdLst/>
              <a:ahLst/>
              <a:cxnLst/>
              <a:rect l="l" t="t" r="r" b="b"/>
              <a:pathLst>
                <a:path w="913765" h="417195">
                  <a:moveTo>
                    <a:pt x="0" y="417195"/>
                  </a:moveTo>
                  <a:lnTo>
                    <a:pt x="913765" y="417195"/>
                  </a:lnTo>
                  <a:lnTo>
                    <a:pt x="913765" y="0"/>
                  </a:lnTo>
                  <a:lnTo>
                    <a:pt x="0" y="0"/>
                  </a:lnTo>
                  <a:lnTo>
                    <a:pt x="0" y="417195"/>
                  </a:lnTo>
                  <a:close/>
                </a:path>
              </a:pathLst>
            </a:custGeom>
            <a:ln w="9525">
              <a:solidFill>
                <a:srgbClr val="FFFFFF"/>
              </a:solidFill>
              <a:prstDash val="solid"/>
            </a:ln>
          </p:spPr>
          <p:txBody>
            <a:bodyPr wrap="square" lIns="0" tIns="0" rIns="0" bIns="0" rtlCol="0">
              <a:prstTxWarp prst="textNoShape">
                <a:avLst/>
              </a:prstTxWarp>
              <a:noAutofit/>
            </a:bodyPr>
            <a:lstStyle/>
            <a:p>
              <a:endParaRPr lang="ru-RU"/>
            </a:p>
          </p:txBody>
        </p:sp>
        <p:sp>
          <p:nvSpPr>
            <p:cNvPr id="47" name="Textbox 274"/>
            <p:cNvSpPr txBox="1"/>
            <p:nvPr/>
          </p:nvSpPr>
          <p:spPr>
            <a:xfrm>
              <a:off x="2949384" y="357117"/>
              <a:ext cx="806450" cy="140335"/>
            </a:xfrm>
            <a:prstGeom prst="rect">
              <a:avLst/>
            </a:prstGeom>
          </p:spPr>
          <p:txBody>
            <a:bodyPr wrap="square" lIns="0" tIns="0" rIns="0" bIns="0" rtlCol="0">
              <a:noAutofit/>
            </a:bodyPr>
            <a:lstStyle/>
            <a:p>
              <a:pPr>
                <a:lnSpc>
                  <a:spcPts val="1105"/>
                </a:lnSpc>
                <a:spcAft>
                  <a:spcPts val="800"/>
                </a:spcAft>
              </a:pPr>
              <a:r>
                <a:rPr lang="ru-RU" sz="1000" spc="-10" dirty="0">
                  <a:effectLst/>
                  <a:latin typeface="Times New Roman" panose="02020603050405020304" pitchFamily="18" charset="0"/>
                  <a:ea typeface="Calibri" panose="020F0502020204030204" pitchFamily="34" charset="0"/>
                  <a:cs typeface="Times New Roman" panose="02020603050405020304" pitchFamily="18" charset="0"/>
                </a:rPr>
                <a:t>Премирование</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275"/>
            <p:cNvSpPr txBox="1"/>
            <p:nvPr/>
          </p:nvSpPr>
          <p:spPr>
            <a:xfrm>
              <a:off x="4670234" y="475989"/>
              <a:ext cx="435609" cy="140335"/>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Навыки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276"/>
            <p:cNvSpPr txBox="1"/>
            <p:nvPr/>
          </p:nvSpPr>
          <p:spPr>
            <a:xfrm>
              <a:off x="1383855" y="595242"/>
              <a:ext cx="900430" cy="307975"/>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Моральное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70"/>
                </a:spcBef>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стимулирование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Textbox 277"/>
            <p:cNvSpPr txBox="1"/>
            <p:nvPr/>
          </p:nvSpPr>
          <p:spPr>
            <a:xfrm>
              <a:off x="2812224" y="775074"/>
              <a:ext cx="1445895" cy="307975"/>
            </a:xfrm>
            <a:prstGeom prst="rect">
              <a:avLst/>
            </a:prstGeom>
          </p:spPr>
          <p:txBody>
            <a:bodyPr wrap="square" lIns="0" tIns="0" rIns="0" bIns="0" rtlCol="0">
              <a:noAutofit/>
            </a:bodyPr>
            <a:lstStyle/>
            <a:p>
              <a:pPr>
                <a:lnSpc>
                  <a:spcPts val="1105"/>
                </a:lnSpc>
                <a:spcAft>
                  <a:spcPts val="0"/>
                </a:spcAft>
                <a:tabLst>
                  <a:tab pos="1133475" algn="l"/>
                </a:tabLs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Материальное</a:t>
              </a:r>
              <a:r>
                <a:rPr lang="ru-RU" sz="1000">
                  <a:effectLst/>
                  <a:latin typeface="Calibri" panose="020F0502020204030204" pitchFamily="34" charset="0"/>
                  <a:ea typeface="Calibri" panose="020F0502020204030204" pitchFamily="34" charset="0"/>
                  <a:cs typeface="Times New Roman" panose="02020603050405020304" pitchFamily="18" charset="0"/>
                </a:rPr>
                <a:t>	</a:t>
              </a:r>
              <a:r>
                <a:rPr lang="ru-RU" sz="1000" spc="-20">
                  <a:effectLst/>
                  <a:latin typeface="Times New Roman" panose="02020603050405020304" pitchFamily="18" charset="0"/>
                  <a:ea typeface="Calibri" panose="020F0502020204030204" pitchFamily="34" charset="0"/>
                  <a:cs typeface="Times New Roman" panose="02020603050405020304" pitchFamily="18" charset="0"/>
                </a:rPr>
                <a:t>Опыт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70"/>
                </a:spcBef>
                <a:spcAft>
                  <a:spcPts val="800"/>
                </a:spcAft>
              </a:pPr>
              <a:r>
                <a:rPr lang="ru-RU" sz="1000" spc="-10">
                  <a:effectLst/>
                  <a:latin typeface="Calibri" panose="020F0502020204030204" pitchFamily="34" charset="0"/>
                  <a:ea typeface="Calibri" panose="020F0502020204030204" pitchFamily="34" charset="0"/>
                  <a:cs typeface="Times New Roman" panose="02020603050405020304" pitchFamily="18" charset="0"/>
                </a:rPr>
                <a:t>стимулирование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box 278"/>
            <p:cNvSpPr txBox="1"/>
            <p:nvPr/>
          </p:nvSpPr>
          <p:spPr>
            <a:xfrm>
              <a:off x="102222" y="1012818"/>
              <a:ext cx="612775" cy="140335"/>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Должность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box 279"/>
            <p:cNvSpPr txBox="1"/>
            <p:nvPr/>
          </p:nvSpPr>
          <p:spPr>
            <a:xfrm>
              <a:off x="4793678" y="962526"/>
              <a:ext cx="708660" cy="140335"/>
            </a:xfrm>
            <a:prstGeom prst="rect">
              <a:avLst/>
            </a:prstGeom>
          </p:spPr>
          <p:txBody>
            <a:bodyPr wrap="square" lIns="0" tIns="0" rIns="0" bIns="0" rtlCol="0">
              <a:noAutofit/>
            </a:bodyPr>
            <a:lstStyle/>
            <a:p>
              <a:pPr>
                <a:lnSpc>
                  <a:spcPts val="1105"/>
                </a:lnSpc>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Образование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box 280"/>
            <p:cNvSpPr txBox="1"/>
            <p:nvPr/>
          </p:nvSpPr>
          <p:spPr>
            <a:xfrm>
              <a:off x="1286319" y="1349622"/>
              <a:ext cx="712470" cy="140335"/>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Обязанности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box 281"/>
            <p:cNvSpPr txBox="1"/>
            <p:nvPr/>
          </p:nvSpPr>
          <p:spPr>
            <a:xfrm>
              <a:off x="3598862" y="1419726"/>
              <a:ext cx="534670" cy="140335"/>
            </a:xfrm>
            <a:prstGeom prst="rect">
              <a:avLst/>
            </a:prstGeom>
          </p:spPr>
          <p:txBody>
            <a:bodyPr wrap="square" lIns="0" tIns="0" rIns="0" bIns="0" rtlCol="0">
              <a:noAutofit/>
            </a:bodyPr>
            <a:lstStyle/>
            <a:p>
              <a:pPr>
                <a:lnSpc>
                  <a:spcPts val="1105"/>
                </a:lnSpc>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Надбавки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5" name="Textbox 282"/>
            <p:cNvSpPr txBox="1"/>
            <p:nvPr/>
          </p:nvSpPr>
          <p:spPr>
            <a:xfrm>
              <a:off x="239331" y="2289930"/>
              <a:ext cx="859155" cy="307975"/>
            </a:xfrm>
            <a:prstGeom prst="rect">
              <a:avLst/>
            </a:prstGeom>
          </p:spPr>
          <p:txBody>
            <a:bodyPr wrap="square" lIns="0" tIns="0" rIns="0" bIns="0" rtlCol="0">
              <a:noAutofit/>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Микроклимат</a:t>
              </a:r>
              <a:r>
                <a:rPr lang="ru-RU" sz="1000" spc="-50">
                  <a:effectLst/>
                  <a:latin typeface="Calibri" panose="020F0502020204030204" pitchFamily="34" charset="0"/>
                  <a:ea typeface="Calibri" panose="020F0502020204030204" pitchFamily="34" charset="0"/>
                  <a:cs typeface="Times New Roman" panose="02020603050405020304" pitchFamily="18" charset="0"/>
                </a:rPr>
                <a:t> 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170"/>
                </a:spcBef>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коллективе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Textbox 283"/>
            <p:cNvSpPr txBox="1"/>
            <p:nvPr/>
          </p:nvSpPr>
          <p:spPr>
            <a:xfrm>
              <a:off x="2126424" y="2104002"/>
              <a:ext cx="758825" cy="309245"/>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Продвижение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по</a:t>
              </a:r>
              <a:r>
                <a:rPr lang="ru-RU" sz="1000" spc="-20">
                  <a:effectLst/>
                  <a:latin typeface="Calibri" panose="020F0502020204030204" pitchFamily="34" charset="0"/>
                  <a:ea typeface="Calibri" panose="020F0502020204030204" pitchFamily="34" charset="0"/>
                  <a:cs typeface="Times New Roman" panose="02020603050405020304" pitchFamily="18" charset="0"/>
                </a:rPr>
                <a:t> </a:t>
              </a: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службе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Textbox 284"/>
            <p:cNvSpPr txBox="1"/>
            <p:nvPr/>
          </p:nvSpPr>
          <p:spPr>
            <a:xfrm>
              <a:off x="3737546" y="2104002"/>
              <a:ext cx="753745" cy="309245"/>
            </a:xfrm>
            <a:prstGeom prst="rect">
              <a:avLst/>
            </a:prstGeom>
          </p:spPr>
          <p:txBody>
            <a:bodyPr wrap="square" lIns="0" tIns="0" rIns="0" bIns="0" rtlCol="0">
              <a:noAutofit/>
            </a:bodyPr>
            <a:lstStyle/>
            <a:p>
              <a:pPr>
                <a:lnSpc>
                  <a:spcPct val="107000"/>
                </a:lnSpc>
                <a:spcAft>
                  <a:spcPts val="0"/>
                </a:spcAft>
              </a:pPr>
              <a:r>
                <a:rPr lang="ru-RU" sz="1000" spc="-20">
                  <a:effectLst/>
                  <a:latin typeface="Times New Roman" panose="02020603050405020304" pitchFamily="18" charset="0"/>
                  <a:ea typeface="Calibri" panose="020F0502020204030204" pitchFamily="34" charset="0"/>
                  <a:cs typeface="Times New Roman" panose="02020603050405020304" pitchFamily="18" charset="0"/>
                </a:rPr>
                <a:t>Обмен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информацией</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Textbox 285"/>
            <p:cNvSpPr txBox="1"/>
            <p:nvPr/>
          </p:nvSpPr>
          <p:spPr>
            <a:xfrm>
              <a:off x="1431099" y="2630036"/>
              <a:ext cx="3927475" cy="476884"/>
            </a:xfrm>
            <a:prstGeom prst="rect">
              <a:avLst/>
            </a:prstGeom>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Удобство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tabLst>
                  <a:tab pos="3362325" algn="l"/>
                </a:tabLst>
              </a:pPr>
              <a:r>
                <a:rPr lang="ru-RU" sz="1000">
                  <a:effectLst/>
                  <a:latin typeface="Times New Roman" panose="02020603050405020304" pitchFamily="18" charset="0"/>
                  <a:ea typeface="Calibri" panose="020F0502020204030204" pitchFamily="34" charset="0"/>
                  <a:cs typeface="Times New Roman" panose="02020603050405020304" pitchFamily="18" charset="0"/>
                </a:rPr>
                <a:t>рабочего</a:t>
              </a:r>
              <a:r>
                <a:rPr lang="ru-RU" sz="1000" spc="-30">
                  <a:effectLst/>
                  <a:latin typeface="Times New Roman" panose="02020603050405020304" pitchFamily="18" charset="0"/>
                  <a:ea typeface="Calibri" panose="020F0502020204030204" pitchFamily="34" charset="0"/>
                  <a:cs typeface="Times New Roman" panose="02020603050405020304" pitchFamily="18" charset="0"/>
                </a:rPr>
                <a:t> </a:t>
              </a:r>
              <a:r>
                <a:rPr lang="ru-RU" sz="1000" spc="-20">
                  <a:effectLst/>
                  <a:latin typeface="Times New Roman" panose="02020603050405020304" pitchFamily="18" charset="0"/>
                  <a:ea typeface="Calibri" panose="020F0502020204030204" pitchFamily="34" charset="0"/>
                  <a:cs typeface="Times New Roman" panose="02020603050405020304" pitchFamily="18" charset="0"/>
                </a:rPr>
                <a:t>места</a:t>
              </a:r>
              <a:r>
                <a:rPr lang="ru-RU" sz="1000">
                  <a:effectLst/>
                  <a:latin typeface="Times New Roman" panose="02020603050405020304" pitchFamily="18" charset="0"/>
                  <a:ea typeface="Calibri" panose="020F0502020204030204" pitchFamily="34" charset="0"/>
                  <a:cs typeface="Times New Roman" panose="02020603050405020304" pitchFamily="18" charset="0"/>
                </a:rPr>
                <a:t>	</a:t>
              </a: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Процесс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p>
              <a:pPr marL="3362325">
                <a:lnSpc>
                  <a:spcPct val="107000"/>
                </a:lnSpc>
                <a:spcBef>
                  <a:spcPts val="170"/>
                </a:spcBef>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эскалации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Textbox 286"/>
            <p:cNvSpPr txBox="1"/>
            <p:nvPr/>
          </p:nvSpPr>
          <p:spPr>
            <a:xfrm>
              <a:off x="3983037" y="3707447"/>
              <a:ext cx="1176655" cy="307340"/>
            </a:xfrm>
            <a:prstGeom prst="rect">
              <a:avLst/>
            </a:prstGeom>
            <a:ln w="9525">
              <a:solidFill>
                <a:srgbClr val="000000"/>
              </a:solidFill>
              <a:prstDash val="solid"/>
            </a:ln>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Коммуникации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box 287"/>
            <p:cNvSpPr txBox="1"/>
            <p:nvPr/>
          </p:nvSpPr>
          <p:spPr>
            <a:xfrm>
              <a:off x="2264727" y="3707447"/>
              <a:ext cx="1153795" cy="307340"/>
            </a:xfrm>
            <a:prstGeom prst="rect">
              <a:avLst/>
            </a:prstGeom>
            <a:ln w="9525">
              <a:solidFill>
                <a:srgbClr val="000000"/>
              </a:solidFill>
              <a:prstDash val="solid"/>
            </a:ln>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Самореализация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box 288"/>
            <p:cNvSpPr txBox="1"/>
            <p:nvPr/>
          </p:nvSpPr>
          <p:spPr>
            <a:xfrm>
              <a:off x="532447" y="3707447"/>
              <a:ext cx="1017269" cy="307340"/>
            </a:xfrm>
            <a:prstGeom prst="rect">
              <a:avLst/>
            </a:prstGeom>
            <a:ln w="9525">
              <a:solidFill>
                <a:srgbClr val="000000"/>
              </a:solidFill>
              <a:prstDash val="solid"/>
            </a:ln>
          </p:spPr>
          <p:txBody>
            <a:bodyPr wrap="square" lIns="0" tIns="0" rIns="0" bIns="0" rtlCol="0">
              <a:noAutofit/>
            </a:bodyPr>
            <a:lstStyle/>
            <a:p>
              <a:pPr>
                <a:lnSpc>
                  <a:spcPct val="107000"/>
                </a:lnSpc>
                <a:spcAft>
                  <a:spcPts val="0"/>
                </a:spcAft>
              </a:pPr>
              <a:r>
                <a:rPr lang="ru-RU" sz="1000">
                  <a:effectLst/>
                  <a:latin typeface="Times New Roman" panose="02020603050405020304" pitchFamily="18" charset="0"/>
                  <a:ea typeface="Calibri" panose="020F0502020204030204" pitchFamily="34" charset="0"/>
                  <a:cs typeface="Times New Roman" panose="02020603050405020304" pitchFamily="18" charset="0"/>
                </a:rPr>
                <a:t>Рабочая</a:t>
              </a:r>
              <a:r>
                <a:rPr lang="ru-RU" sz="1000" spc="-35">
                  <a:effectLst/>
                  <a:latin typeface="Times New Roman" panose="02020603050405020304" pitchFamily="18" charset="0"/>
                  <a:ea typeface="Calibri" panose="020F0502020204030204" pitchFamily="34" charset="0"/>
                  <a:cs typeface="Times New Roman" panose="02020603050405020304" pitchFamily="18" charset="0"/>
                </a:rPr>
                <a:t> </a:t>
              </a:r>
              <a:r>
                <a:rPr lang="ru-RU" sz="1000" spc="-10">
                  <a:effectLst/>
                  <a:latin typeface="Times New Roman" panose="02020603050405020304" pitchFamily="18" charset="0"/>
                  <a:ea typeface="Calibri" panose="020F0502020204030204" pitchFamily="34" charset="0"/>
                  <a:cs typeface="Times New Roman" panose="02020603050405020304" pitchFamily="18" charset="0"/>
                </a:rPr>
                <a:t>среда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289"/>
            <p:cNvSpPr txBox="1"/>
            <p:nvPr/>
          </p:nvSpPr>
          <p:spPr>
            <a:xfrm>
              <a:off x="5159692" y="1603057"/>
              <a:ext cx="929640" cy="567055"/>
            </a:xfrm>
            <a:prstGeom prst="rect">
              <a:avLst/>
            </a:prstGeom>
            <a:ln w="9525">
              <a:solidFill>
                <a:srgbClr val="000000"/>
              </a:solidFill>
              <a:prstDash val="solid"/>
            </a:ln>
          </p:spPr>
          <p:txBody>
            <a:bodyPr wrap="square" lIns="0" tIns="0" rIns="0" bIns="0" rtlCol="0">
              <a:noAutofit/>
            </a:bodyPr>
            <a:lstStyle/>
            <a:p>
              <a:pPr>
                <a:lnSpc>
                  <a:spcPct val="107000"/>
                </a:lnSpc>
                <a:spcAft>
                  <a:spcPts val="0"/>
                </a:spcAft>
              </a:pPr>
              <a:r>
                <a:rPr lang="ru-RU" sz="900" spc="-10">
                  <a:effectLst/>
                  <a:latin typeface="Times New Roman" panose="02020603050405020304" pitchFamily="18" charset="0"/>
                  <a:ea typeface="Calibri" panose="020F0502020204030204" pitchFamily="34" charset="0"/>
                  <a:cs typeface="Times New Roman" panose="02020603050405020304" pitchFamily="18" charset="0"/>
                </a:rPr>
                <a:t>Недостаточная вовлеченность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box 290"/>
            <p:cNvSpPr txBox="1"/>
            <p:nvPr/>
          </p:nvSpPr>
          <p:spPr>
            <a:xfrm>
              <a:off x="4103052" y="4762"/>
              <a:ext cx="1056640" cy="288290"/>
            </a:xfrm>
            <a:prstGeom prst="rect">
              <a:avLst/>
            </a:prstGeom>
            <a:ln w="9525">
              <a:solidFill>
                <a:srgbClr val="000000"/>
              </a:solidFill>
              <a:prstDash val="solid"/>
            </a:ln>
          </p:spPr>
          <p:txBody>
            <a:bodyPr wrap="square" lIns="0" tIns="0" rIns="0" bIns="0" rtlCol="0">
              <a:noAutofit/>
            </a:bodyPr>
            <a:lstStyle/>
            <a:p>
              <a:pPr>
                <a:lnSpc>
                  <a:spcPct val="107000"/>
                </a:lnSpc>
                <a:spcAft>
                  <a:spcPts val="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Квалификация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291"/>
            <p:cNvSpPr txBox="1"/>
            <p:nvPr/>
          </p:nvSpPr>
          <p:spPr>
            <a:xfrm>
              <a:off x="1942147" y="4762"/>
              <a:ext cx="909319" cy="288290"/>
            </a:xfrm>
            <a:prstGeom prst="rect">
              <a:avLst/>
            </a:prstGeom>
            <a:ln w="9525">
              <a:solidFill>
                <a:srgbClr val="000000"/>
              </a:solidFill>
              <a:prstDash val="solid"/>
            </a:ln>
          </p:spPr>
          <p:txBody>
            <a:bodyPr wrap="square" lIns="0" tIns="0" rIns="0" bIns="0" rtlCol="0">
              <a:noAutofit/>
            </a:bodyPr>
            <a:lstStyle/>
            <a:p>
              <a:pPr marL="92075">
                <a:lnSpc>
                  <a:spcPct val="107000"/>
                </a:lnSpc>
                <a:spcBef>
                  <a:spcPts val="335"/>
                </a:spcBef>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Мотивация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box 292"/>
            <p:cNvSpPr txBox="1"/>
            <p:nvPr/>
          </p:nvSpPr>
          <p:spPr>
            <a:xfrm>
              <a:off x="220027" y="4762"/>
              <a:ext cx="909319" cy="288290"/>
            </a:xfrm>
            <a:prstGeom prst="rect">
              <a:avLst/>
            </a:prstGeom>
            <a:ln w="9525">
              <a:solidFill>
                <a:srgbClr val="000000"/>
              </a:solidFill>
              <a:prstDash val="solid"/>
            </a:ln>
          </p:spPr>
          <p:txBody>
            <a:bodyPr wrap="square" lIns="0" tIns="0" rIns="0" bIns="0" rtlCol="0">
              <a:noAutofit/>
            </a:bodyPr>
            <a:lstStyle/>
            <a:p>
              <a:pPr marL="92075">
                <a:lnSpc>
                  <a:spcPct val="107000"/>
                </a:lnSpc>
                <a:spcBef>
                  <a:spcPts val="335"/>
                </a:spcBef>
                <a:spcAft>
                  <a:spcPts val="800"/>
                </a:spcAft>
              </a:pPr>
              <a:r>
                <a:rPr lang="ru-RU" sz="1000" spc="-10">
                  <a:effectLst/>
                  <a:latin typeface="Times New Roman" panose="02020603050405020304" pitchFamily="18" charset="0"/>
                  <a:ea typeface="Calibri" panose="020F0502020204030204" pitchFamily="34" charset="0"/>
                  <a:cs typeface="Times New Roman" panose="02020603050405020304" pitchFamily="18" charset="0"/>
                </a:rPr>
                <a:t>Полномочия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6" name="Group 304"/>
          <p:cNvGrpSpPr>
            <a:grpSpLocks/>
          </p:cNvGrpSpPr>
          <p:nvPr/>
        </p:nvGrpSpPr>
        <p:grpSpPr>
          <a:xfrm>
            <a:off x="6474181" y="1669553"/>
            <a:ext cx="5521325" cy="3962400"/>
            <a:chOff x="4762" y="4762"/>
            <a:chExt cx="5521325" cy="3962400"/>
          </a:xfrm>
        </p:grpSpPr>
        <p:pic>
          <p:nvPicPr>
            <p:cNvPr id="67" name="Image 305"/>
            <p:cNvPicPr/>
            <p:nvPr/>
          </p:nvPicPr>
          <p:blipFill>
            <a:blip r:embed="rId2" cstate="print"/>
            <a:stretch>
              <a:fillRect/>
            </a:stretch>
          </p:blipFill>
          <p:spPr>
            <a:xfrm>
              <a:off x="4016438" y="1364155"/>
              <a:ext cx="772667" cy="899205"/>
            </a:xfrm>
            <a:prstGeom prst="rect">
              <a:avLst/>
            </a:prstGeom>
          </p:spPr>
        </p:pic>
        <p:pic>
          <p:nvPicPr>
            <p:cNvPr id="68" name="Image 306"/>
            <p:cNvPicPr/>
            <p:nvPr/>
          </p:nvPicPr>
          <p:blipFill>
            <a:blip r:embed="rId3" cstate="print"/>
            <a:stretch>
              <a:fillRect/>
            </a:stretch>
          </p:blipFill>
          <p:spPr>
            <a:xfrm>
              <a:off x="4007294" y="1745170"/>
              <a:ext cx="926591" cy="896112"/>
            </a:xfrm>
            <a:prstGeom prst="rect">
              <a:avLst/>
            </a:prstGeom>
          </p:spPr>
        </p:pic>
        <p:pic>
          <p:nvPicPr>
            <p:cNvPr id="69" name="Image 307"/>
            <p:cNvPicPr/>
            <p:nvPr/>
          </p:nvPicPr>
          <p:blipFill>
            <a:blip r:embed="rId4" cstate="print"/>
            <a:stretch>
              <a:fillRect/>
            </a:stretch>
          </p:blipFill>
          <p:spPr>
            <a:xfrm>
              <a:off x="4007294" y="2196274"/>
              <a:ext cx="847343" cy="902207"/>
            </a:xfrm>
            <a:prstGeom prst="rect">
              <a:avLst/>
            </a:prstGeom>
          </p:spPr>
        </p:pic>
        <p:pic>
          <p:nvPicPr>
            <p:cNvPr id="70" name="Image 308"/>
            <p:cNvPicPr/>
            <p:nvPr/>
          </p:nvPicPr>
          <p:blipFill>
            <a:blip r:embed="rId5" cstate="print"/>
            <a:stretch>
              <a:fillRect/>
            </a:stretch>
          </p:blipFill>
          <p:spPr>
            <a:xfrm>
              <a:off x="3600386" y="2196274"/>
              <a:ext cx="701039" cy="928115"/>
            </a:xfrm>
            <a:prstGeom prst="rect">
              <a:avLst/>
            </a:prstGeom>
          </p:spPr>
        </p:pic>
        <p:pic>
          <p:nvPicPr>
            <p:cNvPr id="71" name="Image 309"/>
            <p:cNvPicPr/>
            <p:nvPr/>
          </p:nvPicPr>
          <p:blipFill>
            <a:blip r:embed="rId6" cstate="print"/>
            <a:stretch>
              <a:fillRect/>
            </a:stretch>
          </p:blipFill>
          <p:spPr>
            <a:xfrm>
              <a:off x="3205670" y="2196274"/>
              <a:ext cx="886967" cy="824483"/>
            </a:xfrm>
            <a:prstGeom prst="rect">
              <a:avLst/>
            </a:prstGeom>
          </p:spPr>
        </p:pic>
        <p:pic>
          <p:nvPicPr>
            <p:cNvPr id="72" name="Image 310"/>
            <p:cNvPicPr/>
            <p:nvPr/>
          </p:nvPicPr>
          <p:blipFill>
            <a:blip r:embed="rId7" cstate="print"/>
            <a:stretch>
              <a:fillRect/>
            </a:stretch>
          </p:blipFill>
          <p:spPr>
            <a:xfrm>
              <a:off x="3164522" y="1987486"/>
              <a:ext cx="928115" cy="554736"/>
            </a:xfrm>
            <a:prstGeom prst="rect">
              <a:avLst/>
            </a:prstGeom>
          </p:spPr>
        </p:pic>
        <p:pic>
          <p:nvPicPr>
            <p:cNvPr id="73" name="Image 311"/>
            <p:cNvPicPr/>
            <p:nvPr/>
          </p:nvPicPr>
          <p:blipFill>
            <a:blip r:embed="rId8" cstate="print"/>
            <a:stretch>
              <a:fillRect/>
            </a:stretch>
          </p:blipFill>
          <p:spPr>
            <a:xfrm>
              <a:off x="3190430" y="1582102"/>
              <a:ext cx="902208" cy="699516"/>
            </a:xfrm>
            <a:prstGeom prst="rect">
              <a:avLst/>
            </a:prstGeom>
          </p:spPr>
        </p:pic>
        <p:pic>
          <p:nvPicPr>
            <p:cNvPr id="74" name="Image 312"/>
            <p:cNvPicPr/>
            <p:nvPr/>
          </p:nvPicPr>
          <p:blipFill>
            <a:blip r:embed="rId9" cstate="print"/>
            <a:stretch>
              <a:fillRect/>
            </a:stretch>
          </p:blipFill>
          <p:spPr>
            <a:xfrm>
              <a:off x="3429698" y="1396174"/>
              <a:ext cx="662939" cy="885444"/>
            </a:xfrm>
            <a:prstGeom prst="rect">
              <a:avLst/>
            </a:prstGeom>
          </p:spPr>
        </p:pic>
        <p:pic>
          <p:nvPicPr>
            <p:cNvPr id="75" name="Image 313"/>
            <p:cNvPicPr/>
            <p:nvPr/>
          </p:nvPicPr>
          <p:blipFill>
            <a:blip r:embed="rId10" cstate="print"/>
            <a:stretch>
              <a:fillRect/>
            </a:stretch>
          </p:blipFill>
          <p:spPr>
            <a:xfrm>
              <a:off x="3746690" y="1355026"/>
              <a:ext cx="345948" cy="926592"/>
            </a:xfrm>
            <a:prstGeom prst="rect">
              <a:avLst/>
            </a:prstGeom>
          </p:spPr>
        </p:pic>
        <p:pic>
          <p:nvPicPr>
            <p:cNvPr id="76" name="Image 314"/>
            <p:cNvPicPr/>
            <p:nvPr/>
          </p:nvPicPr>
          <p:blipFill>
            <a:blip r:embed="rId11" cstate="print"/>
            <a:stretch>
              <a:fillRect/>
            </a:stretch>
          </p:blipFill>
          <p:spPr>
            <a:xfrm>
              <a:off x="4045394" y="1370266"/>
              <a:ext cx="719327" cy="850392"/>
            </a:xfrm>
            <a:prstGeom prst="rect">
              <a:avLst/>
            </a:prstGeom>
          </p:spPr>
        </p:pic>
        <p:pic>
          <p:nvPicPr>
            <p:cNvPr id="77" name="Image 315"/>
            <p:cNvPicPr/>
            <p:nvPr/>
          </p:nvPicPr>
          <p:blipFill>
            <a:blip r:embed="rId12" cstate="print"/>
            <a:stretch>
              <a:fillRect/>
            </a:stretch>
          </p:blipFill>
          <p:spPr>
            <a:xfrm>
              <a:off x="4045394" y="1761934"/>
              <a:ext cx="850391" cy="816863"/>
            </a:xfrm>
            <a:prstGeom prst="rect">
              <a:avLst/>
            </a:prstGeom>
          </p:spPr>
        </p:pic>
        <p:pic>
          <p:nvPicPr>
            <p:cNvPr id="78" name="Image 316"/>
            <p:cNvPicPr/>
            <p:nvPr/>
          </p:nvPicPr>
          <p:blipFill>
            <a:blip r:embed="rId13" cstate="print"/>
            <a:stretch>
              <a:fillRect/>
            </a:stretch>
          </p:blipFill>
          <p:spPr>
            <a:xfrm>
              <a:off x="4045394" y="2213038"/>
              <a:ext cx="769620" cy="822960"/>
            </a:xfrm>
            <a:prstGeom prst="rect">
              <a:avLst/>
            </a:prstGeom>
          </p:spPr>
        </p:pic>
        <p:pic>
          <p:nvPicPr>
            <p:cNvPr id="79" name="Image 317"/>
            <p:cNvPicPr/>
            <p:nvPr/>
          </p:nvPicPr>
          <p:blipFill>
            <a:blip r:embed="rId14" cstate="print"/>
            <a:stretch>
              <a:fillRect/>
            </a:stretch>
          </p:blipFill>
          <p:spPr>
            <a:xfrm>
              <a:off x="3640010" y="2213038"/>
              <a:ext cx="623315" cy="848868"/>
            </a:xfrm>
            <a:prstGeom prst="rect">
              <a:avLst/>
            </a:prstGeom>
          </p:spPr>
        </p:pic>
        <p:pic>
          <p:nvPicPr>
            <p:cNvPr id="80" name="Image 318"/>
            <p:cNvPicPr/>
            <p:nvPr/>
          </p:nvPicPr>
          <p:blipFill>
            <a:blip r:embed="rId15" cstate="print"/>
            <a:stretch>
              <a:fillRect/>
            </a:stretch>
          </p:blipFill>
          <p:spPr>
            <a:xfrm>
              <a:off x="3245294" y="2213038"/>
              <a:ext cx="807720" cy="745236"/>
            </a:xfrm>
            <a:prstGeom prst="rect">
              <a:avLst/>
            </a:prstGeom>
          </p:spPr>
        </p:pic>
        <p:pic>
          <p:nvPicPr>
            <p:cNvPr id="81" name="Image 319"/>
            <p:cNvPicPr/>
            <p:nvPr/>
          </p:nvPicPr>
          <p:blipFill>
            <a:blip r:embed="rId16" cstate="print"/>
            <a:stretch>
              <a:fillRect/>
            </a:stretch>
          </p:blipFill>
          <p:spPr>
            <a:xfrm>
              <a:off x="3204146" y="2002726"/>
              <a:ext cx="848867" cy="478536"/>
            </a:xfrm>
            <a:prstGeom prst="rect">
              <a:avLst/>
            </a:prstGeom>
          </p:spPr>
        </p:pic>
        <p:pic>
          <p:nvPicPr>
            <p:cNvPr id="82" name="Image 320"/>
            <p:cNvPicPr/>
            <p:nvPr/>
          </p:nvPicPr>
          <p:blipFill>
            <a:blip r:embed="rId17" cstate="print"/>
            <a:stretch>
              <a:fillRect/>
            </a:stretch>
          </p:blipFill>
          <p:spPr>
            <a:xfrm>
              <a:off x="3230054" y="1598866"/>
              <a:ext cx="822960" cy="621792"/>
            </a:xfrm>
            <a:prstGeom prst="rect">
              <a:avLst/>
            </a:prstGeom>
          </p:spPr>
        </p:pic>
        <p:pic>
          <p:nvPicPr>
            <p:cNvPr id="83" name="Image 321"/>
            <p:cNvPicPr/>
            <p:nvPr/>
          </p:nvPicPr>
          <p:blipFill>
            <a:blip r:embed="rId18" cstate="print"/>
            <a:stretch>
              <a:fillRect/>
            </a:stretch>
          </p:blipFill>
          <p:spPr>
            <a:xfrm>
              <a:off x="3469322" y="1411414"/>
              <a:ext cx="583691" cy="809244"/>
            </a:xfrm>
            <a:prstGeom prst="rect">
              <a:avLst/>
            </a:prstGeom>
          </p:spPr>
        </p:pic>
        <p:pic>
          <p:nvPicPr>
            <p:cNvPr id="84" name="Image 322"/>
            <p:cNvPicPr/>
            <p:nvPr/>
          </p:nvPicPr>
          <p:blipFill>
            <a:blip r:embed="rId19" cstate="print"/>
            <a:stretch>
              <a:fillRect/>
            </a:stretch>
          </p:blipFill>
          <p:spPr>
            <a:xfrm>
              <a:off x="3784790" y="1370266"/>
              <a:ext cx="268224" cy="850392"/>
            </a:xfrm>
            <a:prstGeom prst="rect">
              <a:avLst/>
            </a:prstGeom>
          </p:spPr>
        </p:pic>
        <p:pic>
          <p:nvPicPr>
            <p:cNvPr id="85" name="Image 323"/>
            <p:cNvPicPr/>
            <p:nvPr/>
          </p:nvPicPr>
          <p:blipFill>
            <a:blip r:embed="rId20" cstate="print"/>
            <a:stretch>
              <a:fillRect/>
            </a:stretch>
          </p:blipFill>
          <p:spPr>
            <a:xfrm>
              <a:off x="354176" y="495490"/>
              <a:ext cx="71717" cy="73151"/>
            </a:xfrm>
            <a:prstGeom prst="rect">
              <a:avLst/>
            </a:prstGeom>
          </p:spPr>
        </p:pic>
        <p:pic>
          <p:nvPicPr>
            <p:cNvPr id="86" name="Image 324"/>
            <p:cNvPicPr/>
            <p:nvPr/>
          </p:nvPicPr>
          <p:blipFill>
            <a:blip r:embed="rId21" cstate="print"/>
            <a:stretch>
              <a:fillRect/>
            </a:stretch>
          </p:blipFill>
          <p:spPr>
            <a:xfrm>
              <a:off x="354176" y="882586"/>
              <a:ext cx="71717" cy="73151"/>
            </a:xfrm>
            <a:prstGeom prst="rect">
              <a:avLst/>
            </a:prstGeom>
          </p:spPr>
        </p:pic>
        <p:pic>
          <p:nvPicPr>
            <p:cNvPr id="87" name="Image 325"/>
            <p:cNvPicPr/>
            <p:nvPr/>
          </p:nvPicPr>
          <p:blipFill>
            <a:blip r:embed="rId22" cstate="print"/>
            <a:stretch>
              <a:fillRect/>
            </a:stretch>
          </p:blipFill>
          <p:spPr>
            <a:xfrm>
              <a:off x="354176" y="1271118"/>
              <a:ext cx="71717" cy="71716"/>
            </a:xfrm>
            <a:prstGeom prst="rect">
              <a:avLst/>
            </a:prstGeom>
          </p:spPr>
        </p:pic>
        <p:pic>
          <p:nvPicPr>
            <p:cNvPr id="88" name="Image 326"/>
            <p:cNvPicPr/>
            <p:nvPr/>
          </p:nvPicPr>
          <p:blipFill>
            <a:blip r:embed="rId23" cstate="print"/>
            <a:stretch>
              <a:fillRect/>
            </a:stretch>
          </p:blipFill>
          <p:spPr>
            <a:xfrm>
              <a:off x="354176" y="1658302"/>
              <a:ext cx="71717" cy="73151"/>
            </a:xfrm>
            <a:prstGeom prst="rect">
              <a:avLst/>
            </a:prstGeom>
          </p:spPr>
        </p:pic>
        <p:pic>
          <p:nvPicPr>
            <p:cNvPr id="89" name="Image 327"/>
            <p:cNvPicPr/>
            <p:nvPr/>
          </p:nvPicPr>
          <p:blipFill>
            <a:blip r:embed="rId24" cstate="print"/>
            <a:stretch>
              <a:fillRect/>
            </a:stretch>
          </p:blipFill>
          <p:spPr>
            <a:xfrm>
              <a:off x="354176" y="2045398"/>
              <a:ext cx="71717" cy="73151"/>
            </a:xfrm>
            <a:prstGeom prst="rect">
              <a:avLst/>
            </a:prstGeom>
          </p:spPr>
        </p:pic>
        <p:pic>
          <p:nvPicPr>
            <p:cNvPr id="90" name="Image 328"/>
            <p:cNvPicPr/>
            <p:nvPr/>
          </p:nvPicPr>
          <p:blipFill>
            <a:blip r:embed="rId25" cstate="print"/>
            <a:stretch>
              <a:fillRect/>
            </a:stretch>
          </p:blipFill>
          <p:spPr>
            <a:xfrm>
              <a:off x="354176" y="2432494"/>
              <a:ext cx="71717" cy="73151"/>
            </a:xfrm>
            <a:prstGeom prst="rect">
              <a:avLst/>
            </a:prstGeom>
          </p:spPr>
        </p:pic>
        <p:pic>
          <p:nvPicPr>
            <p:cNvPr id="91" name="Image 329"/>
            <p:cNvPicPr/>
            <p:nvPr/>
          </p:nvPicPr>
          <p:blipFill>
            <a:blip r:embed="rId26" cstate="print"/>
            <a:stretch>
              <a:fillRect/>
            </a:stretch>
          </p:blipFill>
          <p:spPr>
            <a:xfrm>
              <a:off x="354176" y="2821026"/>
              <a:ext cx="71717" cy="71716"/>
            </a:xfrm>
            <a:prstGeom prst="rect">
              <a:avLst/>
            </a:prstGeom>
          </p:spPr>
        </p:pic>
        <p:pic>
          <p:nvPicPr>
            <p:cNvPr id="92" name="Image 330"/>
            <p:cNvPicPr/>
            <p:nvPr/>
          </p:nvPicPr>
          <p:blipFill>
            <a:blip r:embed="rId27" cstate="print"/>
            <a:stretch>
              <a:fillRect/>
            </a:stretch>
          </p:blipFill>
          <p:spPr>
            <a:xfrm>
              <a:off x="354176" y="3208210"/>
              <a:ext cx="71717" cy="73151"/>
            </a:xfrm>
            <a:prstGeom prst="rect">
              <a:avLst/>
            </a:prstGeom>
          </p:spPr>
        </p:pic>
        <p:pic>
          <p:nvPicPr>
            <p:cNvPr id="93" name="Image 331"/>
            <p:cNvPicPr/>
            <p:nvPr/>
          </p:nvPicPr>
          <p:blipFill>
            <a:blip r:embed="rId28" cstate="print"/>
            <a:stretch>
              <a:fillRect/>
            </a:stretch>
          </p:blipFill>
          <p:spPr>
            <a:xfrm>
              <a:off x="354176" y="3595306"/>
              <a:ext cx="71717" cy="73151"/>
            </a:xfrm>
            <a:prstGeom prst="rect">
              <a:avLst/>
            </a:prstGeom>
          </p:spPr>
        </p:pic>
        <p:sp>
          <p:nvSpPr>
            <p:cNvPr id="94" name="Graphic 332"/>
            <p:cNvSpPr/>
            <p:nvPr/>
          </p:nvSpPr>
          <p:spPr>
            <a:xfrm>
              <a:off x="4762" y="4762"/>
              <a:ext cx="5521325" cy="3962400"/>
            </a:xfrm>
            <a:custGeom>
              <a:avLst/>
              <a:gdLst/>
              <a:ahLst/>
              <a:cxnLst/>
              <a:rect l="l" t="t" r="r" b="b"/>
              <a:pathLst>
                <a:path w="5521325" h="3962400">
                  <a:moveTo>
                    <a:pt x="0" y="3962400"/>
                  </a:moveTo>
                  <a:lnTo>
                    <a:pt x="5521325" y="3962400"/>
                  </a:lnTo>
                  <a:lnTo>
                    <a:pt x="5521325" y="0"/>
                  </a:lnTo>
                  <a:lnTo>
                    <a:pt x="0" y="0"/>
                  </a:lnTo>
                  <a:lnTo>
                    <a:pt x="0" y="3962400"/>
                  </a:lnTo>
                  <a:close/>
                </a:path>
              </a:pathLst>
            </a:custGeom>
            <a:ln w="9525">
              <a:solidFill>
                <a:srgbClr val="858585"/>
              </a:solidFill>
              <a:prstDash val="solid"/>
            </a:ln>
          </p:spPr>
          <p:txBody>
            <a:bodyPr wrap="square" lIns="0" tIns="0" rIns="0" bIns="0" rtlCol="0">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95" name="Textbox 333"/>
            <p:cNvSpPr txBox="1"/>
            <p:nvPr/>
          </p:nvSpPr>
          <p:spPr>
            <a:xfrm>
              <a:off x="453326" y="3572065"/>
              <a:ext cx="2234565"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Обеспечение</a:t>
              </a:r>
              <a:r>
                <a:rPr kumimoji="0" lang="ru-RU" sz="1000" b="0" i="0" u="none" strike="noStrike" kern="0" cap="none" spc="7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корпоративной</a:t>
              </a:r>
              <a:r>
                <a:rPr kumimoji="0" lang="ru-RU" sz="1000" b="0" i="0" u="none" strike="noStrike" kern="0" cap="none" spc="5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связью(5%)</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6" name="Textbox 334"/>
            <p:cNvSpPr txBox="1"/>
            <p:nvPr/>
          </p:nvSpPr>
          <p:spPr>
            <a:xfrm>
              <a:off x="453326" y="3184334"/>
              <a:ext cx="151892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Обеспечение</a:t>
              </a:r>
              <a:r>
                <a:rPr kumimoji="0" lang="ru-RU" sz="1000" b="0" i="0" u="none" strike="noStrike" kern="0" cap="none" spc="5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питанием(7%)</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7" name="Textbox 335"/>
            <p:cNvSpPr txBox="1"/>
            <p:nvPr/>
          </p:nvSpPr>
          <p:spPr>
            <a:xfrm>
              <a:off x="3854894" y="2860357"/>
              <a:ext cx="2311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8" name="Textbox 336"/>
            <p:cNvSpPr txBox="1"/>
            <p:nvPr/>
          </p:nvSpPr>
          <p:spPr>
            <a:xfrm>
              <a:off x="453326" y="2796984"/>
              <a:ext cx="15138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Наличие</a:t>
              </a:r>
              <a:r>
                <a:rPr kumimoji="0" lang="ru-RU" sz="1000" b="0" i="0" u="none" strike="noStrike" kern="0" cap="none" spc="-3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детского</a:t>
              </a:r>
              <a:r>
                <a:rPr kumimoji="0" lang="ru-RU" sz="1000" b="0" i="0" u="none" strike="noStrike" kern="0" cap="none" spc="-3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сада</a:t>
              </a:r>
              <a:r>
                <a:rPr kumimoji="0" lang="ru-RU" sz="1000" b="0" i="0" u="none" strike="noStrike" kern="0" cap="none" spc="-2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(9%)</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9" name="Textbox 337"/>
            <p:cNvSpPr txBox="1"/>
            <p:nvPr/>
          </p:nvSpPr>
          <p:spPr>
            <a:xfrm>
              <a:off x="4359592" y="2679255"/>
              <a:ext cx="2311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0" name="Textbox 338"/>
            <p:cNvSpPr txBox="1"/>
            <p:nvPr/>
          </p:nvSpPr>
          <p:spPr>
            <a:xfrm>
              <a:off x="3416617" y="2584259"/>
              <a:ext cx="2311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1" name="Textbox 339"/>
            <p:cNvSpPr txBox="1"/>
            <p:nvPr/>
          </p:nvSpPr>
          <p:spPr>
            <a:xfrm>
              <a:off x="4607496" y="2136457"/>
              <a:ext cx="2311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2" name="Textbox 340"/>
            <p:cNvSpPr txBox="1"/>
            <p:nvPr/>
          </p:nvSpPr>
          <p:spPr>
            <a:xfrm>
              <a:off x="3263836" y="2193480"/>
              <a:ext cx="1676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9%</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3" name="Textbox 341"/>
            <p:cNvSpPr txBox="1"/>
            <p:nvPr/>
          </p:nvSpPr>
          <p:spPr>
            <a:xfrm>
              <a:off x="453326" y="2021903"/>
              <a:ext cx="2369820" cy="51435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Публичное</a:t>
              </a:r>
              <a:r>
                <a:rPr kumimoji="0" lang="ru-RU" sz="1000" b="0" i="0" u="none" strike="noStrike" kern="0" cap="none" spc="-4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признание</a:t>
              </a: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заслуг</a:t>
              </a:r>
              <a:r>
                <a:rPr kumimoji="0" lang="ru-RU" sz="1000" b="0" i="0" u="none" strike="noStrike" kern="0" cap="none" spc="-4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и</a:t>
              </a:r>
              <a:r>
                <a:rPr kumimoji="0" lang="ru-RU" sz="1000" b="0" i="0" u="none" strike="noStrike" kern="0" cap="none" spc="-4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достижений</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сотрудников(12%)</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Гибкий</a:t>
              </a:r>
              <a:r>
                <a:rPr kumimoji="0" lang="ru-RU" sz="1000" b="0" i="0" u="none" strike="noStrike" kern="0" cap="none" spc="-3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график</a:t>
              </a:r>
              <a:r>
                <a:rPr kumimoji="0" lang="ru-RU" sz="1000" b="0" i="0" u="none" strike="noStrike" kern="0" cap="none" spc="-3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работы(9%)</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4" name="Textbox 342"/>
            <p:cNvSpPr txBox="1"/>
            <p:nvPr/>
          </p:nvSpPr>
          <p:spPr>
            <a:xfrm>
              <a:off x="3368738" y="1831657"/>
              <a:ext cx="1676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9%</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5" name="Textbox 343"/>
            <p:cNvSpPr txBox="1"/>
            <p:nvPr/>
          </p:nvSpPr>
          <p:spPr>
            <a:xfrm>
              <a:off x="4255071" y="1574355"/>
              <a:ext cx="2311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box 344"/>
            <p:cNvSpPr txBox="1"/>
            <p:nvPr/>
          </p:nvSpPr>
          <p:spPr>
            <a:xfrm>
              <a:off x="3626040" y="1574355"/>
              <a:ext cx="1676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7%</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7" name="Textbox 345"/>
            <p:cNvSpPr txBox="1"/>
            <p:nvPr/>
          </p:nvSpPr>
          <p:spPr>
            <a:xfrm>
              <a:off x="3873817" y="1469580"/>
              <a:ext cx="167640" cy="1270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box 346"/>
            <p:cNvSpPr txBox="1"/>
            <p:nvPr/>
          </p:nvSpPr>
          <p:spPr>
            <a:xfrm>
              <a:off x="453326" y="859345"/>
              <a:ext cx="2750820" cy="901700"/>
            </a:xfrm>
            <a:prstGeom prst="rect">
              <a:avLst/>
            </a:prstGeom>
          </p:spPr>
          <p:txBody>
            <a:bodyPr wrap="square" lIns="0" tIns="0" rIns="0" bIns="0" rtlCol="0">
              <a:noAutofit/>
            </a:bodyPr>
            <a:lstStyle/>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Дополнительные</a:t>
              </a:r>
              <a:r>
                <a:rPr kumimoji="0" lang="ru-RU" sz="1000" b="0" i="0" u="none" strike="noStrike" kern="0" cap="none" spc="7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(обязательно</a:t>
              </a:r>
              <a:r>
                <a:rPr kumimoji="0" lang="ru-RU" sz="1000" b="0" i="0" u="none" strike="noStrike" kern="0" cap="none" spc="5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заработанные</a:t>
              </a:r>
              <a:endParaRPr kumimoji="0" lang="ru-RU"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денежные</a:t>
              </a:r>
              <a:r>
                <a:rPr kumimoji="0" lang="ru-RU" sz="1000" b="0" i="0" u="none" strike="noStrike" kern="0" cap="none" spc="-3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выплаты)</a:t>
              </a:r>
              <a:r>
                <a:rPr kumimoji="0" lang="ru-RU" sz="1000" b="0" i="0" u="none" strike="noStrike" kern="0" cap="none" spc="-4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2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endParaRPr kumimoji="0" lang="ru-RU"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Возможность</a:t>
              </a:r>
              <a:r>
                <a:rPr kumimoji="0" lang="ru-RU" sz="1000" b="0" i="0" u="none" strike="noStrike" kern="0" cap="none" spc="-6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проявления</a:t>
              </a:r>
              <a:r>
                <a:rPr kumimoji="0" lang="ru-RU" sz="1000" b="0" i="0" u="none" strike="noStrike" kern="0" cap="none" spc="-5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творческой</a:t>
              </a:r>
              <a:r>
                <a:rPr kumimoji="0" lang="ru-RU" sz="1000" b="0" i="0" u="none" strike="noStrike" kern="0" cap="none" spc="-55"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инициативы </a:t>
              </a: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a:t>
              </a:r>
              <a:endParaRPr kumimoji="0" lang="ru-RU"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Корпоративные</a:t>
              </a:r>
              <a:r>
                <a:rPr kumimoji="0" lang="ru-RU" sz="1000" b="0" i="0" u="none" strike="noStrike" kern="0" cap="none" spc="6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1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мероприятия(12%)</a:t>
              </a:r>
              <a:endParaRPr kumimoji="0" lang="ru-RU" sz="11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9" name="Textbox 347"/>
            <p:cNvSpPr txBox="1"/>
            <p:nvPr/>
          </p:nvSpPr>
          <p:spPr>
            <a:xfrm>
              <a:off x="453326" y="126753"/>
              <a:ext cx="5072512" cy="567690"/>
            </a:xfrm>
            <a:prstGeom prst="rect">
              <a:avLst/>
            </a:prstGeom>
          </p:spPr>
          <p:txBody>
            <a:bodyPr wrap="square" lIns="0" tIns="0" rIns="0" bIns="0" rtlCol="0">
              <a:noAutofit/>
            </a:bodyPr>
            <a:lstStyle/>
            <a:p>
              <a:pPr marL="0" marR="0" lvl="0" indent="-527685" algn="ctr" defTabSz="914400" eaLnBrk="1" fontAlgn="auto" latinLnBrk="0" hangingPunct="1">
                <a:lnSpc>
                  <a:spcPct val="107000"/>
                </a:lnSpc>
                <a:spcBef>
                  <a:spcPts val="0"/>
                </a:spcBef>
                <a:spcAft>
                  <a:spcPts val="0"/>
                </a:spcAft>
                <a:buClrTx/>
                <a:buSzTx/>
                <a:buFontTx/>
                <a:buNone/>
                <a:tabLst/>
                <a:defRPr/>
              </a:pP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Мотивация</a:t>
              </a:r>
              <a:r>
                <a:rPr kumimoji="0" lang="ru-RU" sz="1200" b="1" i="0" u="none" strike="noStrike" kern="0" cap="none" spc="-7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сотрудников</a:t>
              </a:r>
              <a:r>
                <a:rPr kumimoji="0" lang="ru-RU" sz="1200" b="1" i="0" u="none" strike="noStrike" kern="0" cap="none" spc="-7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для</a:t>
              </a:r>
              <a:r>
                <a:rPr kumimoji="0" lang="ru-RU" sz="1200" b="1" i="0" u="none" strike="noStrike" kern="0" cap="none" spc="-7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вовлечения</a:t>
              </a:r>
              <a:r>
                <a:rPr kumimoji="0" lang="ru-RU" sz="1200" b="1" i="0" u="none" strike="noStrike" kern="0" cap="none" spc="-7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персонала</a:t>
              </a:r>
              <a:r>
                <a:rPr kumimoji="0" lang="ru-RU" sz="1200" b="1" i="0" u="none" strike="noStrike" kern="0" cap="none" spc="-7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527685" algn="ctr" defTabSz="914400" eaLnBrk="1" fontAlgn="auto" latinLnBrk="0" hangingPunct="1">
                <a:lnSpc>
                  <a:spcPct val="107000"/>
                </a:lnSpc>
                <a:spcBef>
                  <a:spcPts val="0"/>
                </a:spcBef>
                <a:spcAft>
                  <a:spcPts val="0"/>
                </a:spcAft>
                <a:buClrTx/>
                <a:buSzTx/>
                <a:buFontTx/>
                <a:buNone/>
                <a:tabLst/>
                <a:defRPr/>
              </a:pPr>
              <a:r>
                <a:rPr kumimoji="0" lang="ru-RU" sz="1200" b="1"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в улучшение работы СМК организации</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0"/>
                </a:spcAft>
                <a:buClrTx/>
                <a:buSzTx/>
                <a:buFontTx/>
                <a:buNone/>
                <a:tabLst/>
                <a:defRPr/>
              </a:pP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Бесплатное</a:t>
              </a:r>
              <a:r>
                <a:rPr kumimoji="0" lang="ru-RU" sz="1000" b="0" i="0" u="none" strike="noStrike" kern="0" cap="none" spc="-5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повышение</a:t>
              </a:r>
              <a:r>
                <a:rPr kumimoji="0" lang="ru-RU" sz="1000" b="0" i="0" u="none" strike="noStrike" kern="0" cap="none" spc="-3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квалификации</a:t>
              </a:r>
              <a:r>
                <a:rPr kumimoji="0" lang="ru-RU" sz="1000" b="0" i="0" u="none" strike="noStrike" kern="0" cap="none" spc="-6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u-RU" sz="1000" b="0" i="0" u="none" strike="noStrike" kern="0" cap="none" spc="-2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(16%)</a:t>
              </a:r>
              <a:endParaRPr kumimoji="0" lang="ru-RU"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Прямоугольник 3"/>
          <p:cNvSpPr/>
          <p:nvPr/>
        </p:nvSpPr>
        <p:spPr>
          <a:xfrm>
            <a:off x="131015" y="670305"/>
            <a:ext cx="6096000" cy="738664"/>
          </a:xfrm>
          <a:prstGeom prst="rect">
            <a:avLst/>
          </a:prstGeom>
        </p:spPr>
        <p:txBody>
          <a:bodyPr>
            <a:spAutoFit/>
          </a:bodyPr>
          <a:lstStyle/>
          <a:p>
            <a:pPr indent="450215" algn="just">
              <a:spcAft>
                <a:spcPts val="0"/>
              </a:spcAft>
            </a:pPr>
            <a:r>
              <a:rPr lang="ru-RU" sz="1400" b="1" i="1" dirty="0">
                <a:solidFill>
                  <a:schemeClr val="tx2"/>
                </a:solidFill>
                <a:latin typeface="Arial" panose="020B0604020202020204" pitchFamily="34" charset="0"/>
                <a:ea typeface="Times New Roman" panose="02020603050405020304" pitchFamily="18" charset="0"/>
                <a:cs typeface="Arial" panose="020B0604020202020204" pitchFamily="34" charset="0"/>
              </a:rPr>
              <a:t>Для вовлеченности персонала в совершенствование работы СМК построим диаграмму </a:t>
            </a:r>
            <a:r>
              <a:rPr lang="ru-RU" sz="1400" b="1" i="1" dirty="0" err="1">
                <a:solidFill>
                  <a:schemeClr val="tx2"/>
                </a:solidFill>
                <a:latin typeface="Arial" panose="020B0604020202020204" pitchFamily="34" charset="0"/>
                <a:ea typeface="Times New Roman" panose="02020603050405020304" pitchFamily="18" charset="0"/>
                <a:cs typeface="Arial" panose="020B0604020202020204" pitchFamily="34" charset="0"/>
              </a:rPr>
              <a:t>Исикава</a:t>
            </a:r>
            <a:r>
              <a:rPr lang="ru-RU" sz="1400" b="1" i="1" dirty="0">
                <a:solidFill>
                  <a:schemeClr val="tx2"/>
                </a:solidFill>
                <a:latin typeface="Arial" panose="020B0604020202020204" pitchFamily="34" charset="0"/>
                <a:ea typeface="Times New Roman" panose="02020603050405020304" pitchFamily="18" charset="0"/>
                <a:cs typeface="Arial" panose="020B0604020202020204" pitchFamily="34" charset="0"/>
              </a:rPr>
              <a:t>, в которой покажем основные факторы</a:t>
            </a:r>
            <a:r>
              <a:rPr lang="ru-RU" sz="1400" b="1" i="1" spc="200" dirty="0">
                <a:solidFill>
                  <a:schemeClr val="tx2"/>
                </a:solidFill>
                <a:latin typeface="Arial" panose="020B0604020202020204" pitchFamily="34" charset="0"/>
                <a:ea typeface="Times New Roman" panose="02020603050405020304" pitchFamily="18" charset="0"/>
                <a:cs typeface="Arial" panose="020B0604020202020204" pitchFamily="34" charset="0"/>
              </a:rPr>
              <a:t> </a:t>
            </a:r>
            <a:r>
              <a:rPr lang="ru-RU" sz="1400" b="1" i="1" dirty="0">
                <a:solidFill>
                  <a:schemeClr val="tx2"/>
                </a:solidFill>
                <a:latin typeface="Arial" panose="020B0604020202020204" pitchFamily="34" charset="0"/>
                <a:ea typeface="Times New Roman" panose="02020603050405020304" pitchFamily="18" charset="0"/>
                <a:cs typeface="Arial" panose="020B0604020202020204" pitchFamily="34" charset="0"/>
              </a:rPr>
              <a:t>влияния на персонал.</a:t>
            </a:r>
            <a:endParaRPr lang="ru-RU" sz="1400" b="1" i="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4103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a:extLst>
              <a:ext uri="{FF2B5EF4-FFF2-40B4-BE49-F238E27FC236}">
                <a16:creationId xmlns:a16="http://schemas.microsoft.com/office/drawing/2014/main" id="{71365F06-F7BC-2DD4-0BF5-606A9B8C6765}"/>
              </a:ext>
            </a:extLst>
          </p:cNvPr>
          <p:cNvSpPr txBox="1">
            <a:spLocks/>
          </p:cNvSpPr>
          <p:nvPr/>
        </p:nvSpPr>
        <p:spPr>
          <a:xfrm>
            <a:off x="161535" y="291000"/>
            <a:ext cx="8246195" cy="5979171"/>
          </a:xfrm>
          <a:prstGeom prst="rect">
            <a:avLst/>
          </a:prstGeom>
          <a:solidFill>
            <a:schemeClr val="bg1"/>
          </a:solidFill>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r>
              <a:rPr lang="ru-RU" sz="2400" b="1" dirty="0">
                <a:solidFill>
                  <a:schemeClr val="tx1"/>
                </a:solidFill>
                <a:effectLst>
                  <a:outerShdw blurRad="38100" dist="38100" dir="2700000" algn="tl">
                    <a:srgbClr val="000000">
                      <a:alpha val="43137"/>
                    </a:srgbClr>
                  </a:outerShdw>
                </a:effectLst>
                <a:latin typeface="Arial" panose="020B0604020202020204" pitchFamily="34" charset="0"/>
                <a:ea typeface="Microsoft YaHei UI" panose="020B0503020204020204" pitchFamily="34" charset="-122"/>
                <a:cs typeface="Arial" panose="020B0604020202020204" pitchFamily="34" charset="0"/>
              </a:rPr>
              <a:t>Цель и задачи исследования </a:t>
            </a:r>
            <a:endParaRPr lang="ru-RU" sz="1800" b="1" u="sng"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indent="450215" algn="just">
              <a:lnSpc>
                <a:spcPct val="150000"/>
              </a:lnSpc>
              <a:spcBef>
                <a:spcPts val="0"/>
              </a:spcBef>
              <a:spcAft>
                <a:spcPts val="0"/>
              </a:spcAft>
            </a:pPr>
            <a:r>
              <a:rPr lang="ru-RU"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Цель – </a:t>
            </a:r>
            <a:r>
              <a:rPr lang="ru-RU"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изучить </a:t>
            </a: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развитие системы менеджмента качества машиностроительного предприятия на примере ООО «ИМЗ АВТОКРАН» в условиях противоречий рыночного механизма финансирования предприятия и существующего механизма управления.</a:t>
            </a:r>
          </a:p>
          <a:p>
            <a:pPr indent="450215" algn="just">
              <a:lnSpc>
                <a:spcPct val="150000"/>
              </a:lnSpc>
              <a:spcBef>
                <a:spcPts val="0"/>
              </a:spcBef>
              <a:spcAft>
                <a:spcPts val="0"/>
              </a:spcAft>
            </a:pPr>
            <a:r>
              <a:rPr lang="ru-RU" sz="1800" b="1"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Задачи:</a:t>
            </a:r>
          </a:p>
          <a:p>
            <a:pPr indent="450215" algn="just">
              <a:lnSpc>
                <a:spcPct val="150000"/>
              </a:lnSpc>
              <a:spcBef>
                <a:spcPts val="0"/>
              </a:spcBef>
              <a:spcAft>
                <a:spcPts val="0"/>
              </a:spcAft>
            </a:pP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исследование современных требований к продукции машиностроения;</a:t>
            </a:r>
          </a:p>
          <a:p>
            <a:pPr indent="450215" algn="just">
              <a:lnSpc>
                <a:spcPct val="150000"/>
              </a:lnSpc>
              <a:spcBef>
                <a:spcPts val="0"/>
              </a:spcBef>
              <a:spcAft>
                <a:spcPts val="0"/>
              </a:spcAft>
            </a:pP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систематизация этапов жизненного цикла продукции машиностроения;</a:t>
            </a:r>
          </a:p>
          <a:p>
            <a:pPr indent="450215" algn="just">
              <a:lnSpc>
                <a:spcPct val="150000"/>
              </a:lnSpc>
              <a:spcBef>
                <a:spcPts val="0"/>
              </a:spcBef>
              <a:spcAft>
                <a:spcPts val="0"/>
              </a:spcAft>
            </a:pP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изучение организационной структуры машиностроительного предприятия;</a:t>
            </a:r>
          </a:p>
          <a:p>
            <a:pPr marL="0" lvl="0" indent="0" algn="just">
              <a:lnSpc>
                <a:spcPct val="150000"/>
              </a:lnSpc>
              <a:spcBef>
                <a:spcPts val="0"/>
              </a:spcBef>
              <a:spcAft>
                <a:spcPts val="0"/>
              </a:spcAft>
              <a:buClrTx/>
              <a:buSzTx/>
              <a:buNone/>
            </a:pP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 определение рисков в процессах машиностроительного производства;</a:t>
            </a:r>
          </a:p>
          <a:p>
            <a:pPr marL="0" lvl="0" indent="0" algn="just">
              <a:lnSpc>
                <a:spcPct val="150000"/>
              </a:lnSpc>
              <a:spcBef>
                <a:spcPts val="0"/>
              </a:spcBef>
              <a:spcAft>
                <a:spcPts val="0"/>
              </a:spcAft>
              <a:buClrTx/>
              <a:buSzTx/>
              <a:buNone/>
            </a:pPr>
            <a:r>
              <a:rPr lang="ru-RU" sz="1800" dirty="0">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 разработка методов совершенствования системы менеджмента качества.</a:t>
            </a:r>
          </a:p>
          <a:p>
            <a:pPr indent="450215" algn="just">
              <a:lnSpc>
                <a:spcPct val="150000"/>
              </a:lnSpc>
              <a:spcBef>
                <a:spcPts val="0"/>
              </a:spcBef>
              <a:spcAft>
                <a:spcPts val="0"/>
              </a:spcAft>
            </a:pP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ru-RU" sz="1800" dirty="0">
              <a:latin typeface="Times New Roman" pitchFamily="18" charset="0"/>
              <a:cs typeface="Times New Roman" pitchFamily="18" charset="0"/>
            </a:endParaRPr>
          </a:p>
        </p:txBody>
      </p:sp>
      <p:sp>
        <p:nvSpPr>
          <p:cNvPr id="5"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3</a:t>
            </a:r>
            <a:endParaRPr lang="en-US" sz="1800" dirty="0">
              <a:solidFill>
                <a:schemeClr val="tx2"/>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52191C48-61EF-4B1D-8D17-388E29C7F5A1}"/>
              </a:ext>
            </a:extLst>
          </p:cNvPr>
          <p:cNvPicPr>
            <a:picLocks noChangeAspect="1"/>
          </p:cNvPicPr>
          <p:nvPr/>
        </p:nvPicPr>
        <p:blipFill>
          <a:blip r:embed="rId2"/>
          <a:stretch>
            <a:fillRect/>
          </a:stretch>
        </p:blipFill>
        <p:spPr>
          <a:xfrm>
            <a:off x="8407730" y="1928750"/>
            <a:ext cx="3595069" cy="2474026"/>
          </a:xfrm>
          <a:prstGeom prst="rect">
            <a:avLst/>
          </a:prstGeom>
        </p:spPr>
      </p:pic>
    </p:spTree>
    <p:extLst>
      <p:ext uri="{BB962C8B-B14F-4D97-AF65-F5344CB8AC3E}">
        <p14:creationId xmlns:p14="http://schemas.microsoft.com/office/powerpoint/2010/main" val="1982130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11003107" y="6294438"/>
            <a:ext cx="780010" cy="365125"/>
          </a:xfrm>
        </p:spPr>
        <p:txBody>
          <a:bodyPr/>
          <a:lstStyle/>
          <a:p>
            <a:pPr algn="r" rtl="0"/>
            <a:fld id="{3A98EE3D-8CD1-4C3F-BD1C-C98C9596463C}" type="slidenum">
              <a:rPr lang="en-US" sz="1800" smtClean="0">
                <a:solidFill>
                  <a:schemeClr val="tx1"/>
                </a:solidFill>
                <a:latin typeface="Arial" panose="020B0604020202020204" pitchFamily="34" charset="0"/>
                <a:cs typeface="Arial" panose="020B0604020202020204" pitchFamily="34" charset="0"/>
              </a:rPr>
              <a:pPr algn="r" rtl="0"/>
              <a:t>30</a:t>
            </a:fld>
            <a:endParaRPr lang="en-US" sz="1800" dirty="0">
              <a:solidFill>
                <a:schemeClr val="tx1"/>
              </a:solidFill>
              <a:latin typeface="Arial" panose="020B0604020202020204" pitchFamily="34" charset="0"/>
              <a:cs typeface="Arial" panose="020B0604020202020204" pitchFamily="34" charset="0"/>
            </a:endParaRPr>
          </a:p>
        </p:txBody>
      </p:sp>
      <p:sp>
        <p:nvSpPr>
          <p:cNvPr id="5" name="Прямоугольник 4"/>
          <p:cNvSpPr/>
          <p:nvPr/>
        </p:nvSpPr>
        <p:spPr>
          <a:xfrm>
            <a:off x="1178350" y="501905"/>
            <a:ext cx="9530499" cy="4524315"/>
          </a:xfrm>
          <a:prstGeom prst="rect">
            <a:avLst/>
          </a:prstGeom>
        </p:spPr>
        <p:txBody>
          <a:bodyPr wrap="square">
            <a:spAutoFit/>
          </a:bodyPr>
          <a:lstStyle/>
          <a:p>
            <a:r>
              <a:rPr lang="ru-RU" b="1" i="1" dirty="0"/>
              <a:t>Олег Кравченко</a:t>
            </a:r>
            <a:r>
              <a:rPr lang="ru-RU" i="1" dirty="0"/>
              <a:t>,</a:t>
            </a:r>
            <a:br>
              <a:rPr lang="ru-RU" i="1" dirty="0"/>
            </a:br>
            <a:r>
              <a:rPr lang="ru-RU" b="1" i="1" dirty="0"/>
              <a:t>главный механик компании «Вершина»</a:t>
            </a:r>
            <a:endParaRPr lang="ru-RU" dirty="0"/>
          </a:p>
          <a:p>
            <a:pPr algn="just"/>
            <a:r>
              <a:rPr lang="ru-RU" i="1" dirty="0"/>
              <a:t>В нашем парке более 25 автокранов «</a:t>
            </a:r>
            <a:r>
              <a:rPr lang="ru-RU" i="1" dirty="0" err="1"/>
              <a:t>Ивановец</a:t>
            </a:r>
            <a:r>
              <a:rPr lang="ru-RU" i="1" dirty="0"/>
              <a:t>» грузоподъемностью 25 тонн. Полгода назад был приобретен вездеходный кран КС-45717R-3Р </a:t>
            </a:r>
            <a:r>
              <a:rPr lang="ru-RU" i="1" dirty="0" err="1"/>
              <a:t>Air</a:t>
            </a:r>
            <a:r>
              <a:rPr lang="ru-RU" i="1" dirty="0"/>
              <a:t> со стрелой длиной 31 м. Это первый 25‑тонный кран в парке с высотой подъема более 28 м. Раньше не бывало вездеходных кранов со стрелой больше 25 м, которые могли бы свободно перемещаться через весовой контроль. А они были нужны — и вот какое счастье… Мы видели потребность со стороны наших клиентов в длинных стрелах и выбрали именно эту модель.</a:t>
            </a:r>
            <a:endParaRPr lang="ru-RU" dirty="0"/>
          </a:p>
          <a:p>
            <a:pPr algn="just"/>
            <a:r>
              <a:rPr lang="ru-RU" i="1" dirty="0"/>
              <a:t>Автокран постоянно загружен, имеют место частые переезды с объекта на объект — все-таки он эксплуатируется арендной компанией. Но тем не менее со всеми задачами техника справляется без нареканий. Как таковых замечаний в процессе эксплуатации данного крана пока не выявлено.</a:t>
            </a:r>
            <a:endParaRPr lang="ru-RU" dirty="0"/>
          </a:p>
          <a:p>
            <a:pPr algn="just"/>
            <a:r>
              <a:rPr lang="ru-RU" i="1" dirty="0"/>
              <a:t>При выборе крана для нас решающими факторами стали его высокие технико-экономические показатели и тот факт, что практически весь парк 25‑тонных кранов состоит из техники бренда «</a:t>
            </a:r>
            <a:r>
              <a:rPr lang="ru-RU" i="1" dirty="0" err="1"/>
              <a:t>Ивановец</a:t>
            </a:r>
            <a:r>
              <a:rPr lang="ru-RU" i="1" dirty="0"/>
              <a:t>» на шасси КАМАЗ, что позволяет существенно снизить эксплуатационные расходы.</a:t>
            </a:r>
            <a:endParaRPr lang="ru-RU" dirty="0"/>
          </a:p>
        </p:txBody>
      </p:sp>
    </p:spTree>
    <p:extLst>
      <p:ext uri="{BB962C8B-B14F-4D97-AF65-F5344CB8AC3E}">
        <p14:creationId xmlns:p14="http://schemas.microsoft.com/office/powerpoint/2010/main" val="407569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3A98EE3D-8CD1-4C3F-BD1C-C98C9596463C}" type="slidenum">
              <a:rPr lang="en-US" smtClean="0"/>
              <a:t>31</a:t>
            </a:fld>
            <a:endParaRPr lang="en-US" dirty="0"/>
          </a:p>
        </p:txBody>
      </p:sp>
      <p:sp>
        <p:nvSpPr>
          <p:cNvPr id="3" name="Прямоугольник 2"/>
          <p:cNvSpPr/>
          <p:nvPr/>
        </p:nvSpPr>
        <p:spPr>
          <a:xfrm>
            <a:off x="1046375" y="287327"/>
            <a:ext cx="10086194" cy="5078313"/>
          </a:xfrm>
          <a:prstGeom prst="rect">
            <a:avLst/>
          </a:prstGeom>
        </p:spPr>
        <p:txBody>
          <a:bodyPr wrap="square">
            <a:spAutoFit/>
          </a:bodyPr>
          <a:lstStyle/>
          <a:p>
            <a:pPr lvl="0" algn="just"/>
            <a:r>
              <a:rPr lang="ru-RU" b="1" i="1" dirty="0">
                <a:solidFill>
                  <a:srgbClr val="000000"/>
                </a:solidFill>
              </a:rPr>
              <a:t>Поставщик</a:t>
            </a:r>
            <a:endParaRPr lang="ru-RU" dirty="0">
              <a:solidFill>
                <a:srgbClr val="000000"/>
              </a:solidFill>
            </a:endParaRPr>
          </a:p>
          <a:p>
            <a:pPr lvl="0" algn="just"/>
            <a:r>
              <a:rPr lang="ru-RU" i="1" dirty="0">
                <a:solidFill>
                  <a:srgbClr val="000000"/>
                </a:solidFill>
              </a:rPr>
              <a:t>ООО «ИМЗ Автокран» производит автомобильные краны под маркой «</a:t>
            </a:r>
            <a:r>
              <a:rPr lang="ru-RU" i="1" dirty="0" err="1">
                <a:solidFill>
                  <a:srgbClr val="000000"/>
                </a:solidFill>
              </a:rPr>
              <a:t>Ивановец</a:t>
            </a:r>
            <a:r>
              <a:rPr lang="ru-RU" i="1" dirty="0">
                <a:solidFill>
                  <a:srgbClr val="000000"/>
                </a:solidFill>
              </a:rPr>
              <a:t>» грузоподъемностью от 16 до 40 тонн. С даты образования в 1950 году заводом произведено более 157 тыс. автокранов, которые нашли своих покупателей в более чем 70 странах мира. В 2011 году на предприятии была проведена модернизация производства, включая инфраструктуру и исследовательскую базу. В промышленной эксплуатации находится уникальный роботизированный комплекс по производству </a:t>
            </a:r>
            <a:r>
              <a:rPr lang="ru-RU" i="1" dirty="0" err="1">
                <a:solidFill>
                  <a:srgbClr val="000000"/>
                </a:solidFill>
              </a:rPr>
              <a:t>овоидных</a:t>
            </a:r>
            <a:r>
              <a:rPr lang="ru-RU" i="1" dirty="0">
                <a:solidFill>
                  <a:srgbClr val="000000"/>
                </a:solidFill>
              </a:rPr>
              <a:t> стрел. Высокая степень автоматизации всех технологических процессов гарантирует точность и качество изготовления </a:t>
            </a:r>
            <a:r>
              <a:rPr lang="ru-RU" i="1" dirty="0" err="1">
                <a:solidFill>
                  <a:srgbClr val="000000"/>
                </a:solidFill>
              </a:rPr>
              <a:t>автокрановой</a:t>
            </a:r>
            <a:r>
              <a:rPr lang="ru-RU" i="1" dirty="0">
                <a:solidFill>
                  <a:srgbClr val="000000"/>
                </a:solidFill>
              </a:rPr>
              <a:t> стрелы. Общий объем инвестиций в модернизацию производства превысил 800 млн рублей.</a:t>
            </a:r>
            <a:endParaRPr lang="ru-RU" dirty="0">
              <a:solidFill>
                <a:srgbClr val="000000"/>
              </a:solidFill>
            </a:endParaRPr>
          </a:p>
          <a:p>
            <a:pPr lvl="0" algn="just"/>
            <a:r>
              <a:rPr lang="ru-RU" b="1" i="1" dirty="0">
                <a:solidFill>
                  <a:srgbClr val="000000"/>
                </a:solidFill>
              </a:rPr>
              <a:t>Эксплуатационник</a:t>
            </a:r>
            <a:endParaRPr lang="ru-RU" dirty="0">
              <a:solidFill>
                <a:srgbClr val="000000"/>
              </a:solidFill>
            </a:endParaRPr>
          </a:p>
          <a:p>
            <a:pPr lvl="0" algn="just"/>
            <a:r>
              <a:rPr lang="ru-RU" i="1" dirty="0">
                <a:solidFill>
                  <a:srgbClr val="000000"/>
                </a:solidFill>
              </a:rPr>
              <a:t>Компания «Вершина» основана в 2009 году и является основным поставщиком услуг аренды автокранов для строительных компаний на северо-западе России в сегменте грузоподъемности 25–200 тонн. В парке компании более 25 единиц автокранов марки «</a:t>
            </a:r>
            <a:r>
              <a:rPr lang="ru-RU" i="1" dirty="0" err="1">
                <a:solidFill>
                  <a:srgbClr val="000000"/>
                </a:solidFill>
              </a:rPr>
              <a:t>Ивановец</a:t>
            </a:r>
            <a:r>
              <a:rPr lang="ru-RU" i="1" dirty="0">
                <a:solidFill>
                  <a:srgbClr val="000000"/>
                </a:solidFill>
              </a:rPr>
              <a:t>» грузоподъемностью 25 тонн. Среди них есть автокраны как вездеходного, так и дорожного класса с длинами стрел от 21 до 31 м. Средний возраст — 4 года. «Вершина» стремится идти в ногу со временем, и поэтому выбор арендуемых автокранов растет, а перечень предоставляемых услуг и сервисов расширяется. Например, для клиентов компании разработано онлайн-приложение для удобства подбора автокрана и моделирования выполнения работ.</a:t>
            </a:r>
            <a:endParaRPr lang="ru-RU" dirty="0">
              <a:solidFill>
                <a:srgbClr val="000000"/>
              </a:solidFill>
            </a:endParaRPr>
          </a:p>
        </p:txBody>
      </p:sp>
    </p:spTree>
    <p:extLst>
      <p:ext uri="{BB962C8B-B14F-4D97-AF65-F5344CB8AC3E}">
        <p14:creationId xmlns:p14="http://schemas.microsoft.com/office/powerpoint/2010/main" val="1109286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C8A5B-7943-56EF-A345-31501746D933}"/>
              </a:ext>
            </a:extLst>
          </p:cNvPr>
          <p:cNvSpPr txBox="1"/>
          <p:nvPr/>
        </p:nvSpPr>
        <p:spPr>
          <a:xfrm>
            <a:off x="2267131" y="389374"/>
            <a:ext cx="7613650" cy="461665"/>
          </a:xfrm>
          <a:prstGeom prst="rect">
            <a:avLst/>
          </a:prstGeom>
          <a:noFill/>
        </p:spPr>
        <p:txBody>
          <a:bodyPr wrap="square">
            <a:spAutoFit/>
          </a:bodyPr>
          <a:lstStyle/>
          <a:p>
            <a:pPr algn="ctr"/>
            <a:r>
              <a:rPr lang="ru-RU"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Основные публикации по теме диссертации</a:t>
            </a:r>
            <a:endParaRPr lang="ru-RU" sz="2400" b="1" dirty="0">
              <a:solidFill>
                <a:schemeClr val="tx2"/>
              </a:solidFill>
              <a:latin typeface="Arial" panose="020B0604020202020204" pitchFamily="34" charset="0"/>
              <a:cs typeface="Arial" panose="020B0604020202020204" pitchFamily="34" charset="0"/>
            </a:endParaRPr>
          </a:p>
        </p:txBody>
      </p:sp>
      <p:sp>
        <p:nvSpPr>
          <p:cNvPr id="4" name="Номер слайда 3">
            <a:extLst>
              <a:ext uri="{FF2B5EF4-FFF2-40B4-BE49-F238E27FC236}">
                <a16:creationId xmlns:a16="http://schemas.microsoft.com/office/drawing/2014/main" id="{D6988968-16A7-990B-A865-F0A20694DE74}"/>
              </a:ext>
            </a:extLst>
          </p:cNvPr>
          <p:cNvSpPr>
            <a:spLocks noGrp="1"/>
          </p:cNvSpPr>
          <p:nvPr>
            <p:ph type="sldNum" sz="quarter" idx="12"/>
          </p:nvPr>
        </p:nvSpPr>
        <p:spPr>
          <a:xfrm>
            <a:off x="11427785" y="6492875"/>
            <a:ext cx="764215" cy="365125"/>
          </a:xfrm>
        </p:spPr>
        <p:txBody>
          <a:bodyPr/>
          <a:lstStyle/>
          <a:p>
            <a:pPr algn="ctr" rtl="0"/>
            <a:fld id="{6D22F896-40B5-4ADD-8801-0D06FADFA095}" type="slidenum">
              <a:rPr lang="ru-RU" sz="2200" noProof="0" smtClean="0">
                <a:solidFill>
                  <a:schemeClr val="tx2"/>
                </a:solidFill>
                <a:latin typeface="Arial" panose="020B0604020202020204" pitchFamily="34" charset="0"/>
                <a:cs typeface="Arial" panose="020B0604020202020204" pitchFamily="34" charset="0"/>
              </a:rPr>
              <a:pPr algn="ctr" rtl="0"/>
              <a:t>32</a:t>
            </a:fld>
            <a:endParaRPr lang="ru-RU" sz="2200" noProof="0" dirty="0">
              <a:solidFill>
                <a:schemeClr val="tx2"/>
              </a:solidFill>
              <a:latin typeface="Arial" panose="020B0604020202020204" pitchFamily="34" charset="0"/>
              <a:cs typeface="Arial" panose="020B0604020202020204" pitchFamily="34" charset="0"/>
            </a:endParaRPr>
          </a:p>
        </p:txBody>
      </p:sp>
      <p:sp>
        <p:nvSpPr>
          <p:cNvPr id="3" name="Прямоугольник 2"/>
          <p:cNvSpPr/>
          <p:nvPr/>
        </p:nvSpPr>
        <p:spPr>
          <a:xfrm>
            <a:off x="839968" y="1375619"/>
            <a:ext cx="10467975" cy="3416320"/>
          </a:xfrm>
          <a:prstGeom prst="rect">
            <a:avLst/>
          </a:prstGeom>
        </p:spPr>
        <p:txBody>
          <a:bodyPr wrap="square">
            <a:spAutoFit/>
          </a:bodyPr>
          <a:lstStyle/>
          <a:p>
            <a:pPr algn="just">
              <a:spcAft>
                <a:spcPts val="0"/>
              </a:spcAft>
            </a:pPr>
            <a:r>
              <a:rPr lang="ru-RU" dirty="0" err="1">
                <a:latin typeface="Arial" panose="020B0604020202020204" pitchFamily="34" charset="0"/>
                <a:ea typeface="Times New Roman" panose="02020603050405020304" pitchFamily="18" charset="0"/>
                <a:cs typeface="Arial" panose="020B0604020202020204" pitchFamily="34" charset="0"/>
              </a:rPr>
              <a:t>Коляганов</a:t>
            </a:r>
            <a:r>
              <a:rPr lang="ru-RU" dirty="0">
                <a:latin typeface="Arial" panose="020B0604020202020204" pitchFamily="34" charset="0"/>
                <a:ea typeface="Times New Roman" panose="02020603050405020304" pitchFamily="18" charset="0"/>
                <a:cs typeface="Arial" panose="020B0604020202020204" pitchFamily="34" charset="0"/>
              </a:rPr>
              <a:t>, В.А. Анализ современного состояния нормативных документов, применяемых на российских авиаремонтных предприятиях / В.А. </a:t>
            </a:r>
            <a:r>
              <a:rPr lang="ru-RU" dirty="0" err="1">
                <a:latin typeface="Arial" panose="020B0604020202020204" pitchFamily="34" charset="0"/>
                <a:ea typeface="Times New Roman" panose="02020603050405020304" pitchFamily="18" charset="0"/>
                <a:cs typeface="Arial" panose="020B0604020202020204" pitchFamily="34" charset="0"/>
              </a:rPr>
              <a:t>Коляганов</a:t>
            </a:r>
            <a:r>
              <a:rPr lang="ru-RU" dirty="0">
                <a:latin typeface="Arial" panose="020B0604020202020204" pitchFamily="34" charset="0"/>
                <a:ea typeface="Times New Roman" panose="02020603050405020304" pitchFamily="18" charset="0"/>
                <a:cs typeface="Arial" panose="020B0604020202020204" pitchFamily="34" charset="0"/>
              </a:rPr>
              <a:t>, Н.А. Грузинцева // Молодые ученые – развитию Национальной технологической инициативы (ПОИСК-2023): сб. материалов национальной (с международным участием) молодёжной научно-технической конференции. – Иваново: ИВГПУ, 2023. – С. 756-757</a:t>
            </a:r>
          </a:p>
          <a:p>
            <a:pPr algn="just">
              <a:spcAft>
                <a:spcPts val="0"/>
              </a:spcAft>
            </a:pPr>
            <a:r>
              <a:rPr lang="ru-RU" dirty="0">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ru-RU" dirty="0" err="1">
                <a:latin typeface="Arial" panose="020B0604020202020204" pitchFamily="34" charset="0"/>
                <a:ea typeface="Times New Roman" panose="02020603050405020304" pitchFamily="18" charset="0"/>
                <a:cs typeface="Arial" panose="020B0604020202020204" pitchFamily="34" charset="0"/>
              </a:rPr>
              <a:t>Коляганов</a:t>
            </a:r>
            <a:r>
              <a:rPr lang="ru-RU" dirty="0">
                <a:latin typeface="Arial" panose="020B0604020202020204" pitchFamily="34" charset="0"/>
                <a:ea typeface="Times New Roman" panose="02020603050405020304" pitchFamily="18" charset="0"/>
                <a:cs typeface="Arial" panose="020B0604020202020204" pitchFamily="34" charset="0"/>
              </a:rPr>
              <a:t>, В.А. Анализ нормативных документов, используемых при обеспечении гарантийного обслуживания воздушного судна / В.А. </a:t>
            </a:r>
            <a:r>
              <a:rPr lang="ru-RU" dirty="0" err="1">
                <a:latin typeface="Arial" panose="020B0604020202020204" pitchFamily="34" charset="0"/>
                <a:ea typeface="Times New Roman" panose="02020603050405020304" pitchFamily="18" charset="0"/>
                <a:cs typeface="Arial" panose="020B0604020202020204" pitchFamily="34" charset="0"/>
              </a:rPr>
              <a:t>Коляганов</a:t>
            </a:r>
            <a:r>
              <a:rPr lang="ru-RU" dirty="0">
                <a:latin typeface="Arial" panose="020B0604020202020204" pitchFamily="34" charset="0"/>
                <a:ea typeface="Times New Roman" panose="02020603050405020304" pitchFamily="18" charset="0"/>
                <a:cs typeface="Arial" panose="020B0604020202020204" pitchFamily="34" charset="0"/>
              </a:rPr>
              <a:t>, Н.А. Грузинцева // Молодые ученые – развитию Национальной технологической инициативы (ПОИСК-2023): сб. материалов национальной (с международным участием) молодёжной научно-технической конференции. – Иваново: ИВГПУ, 2023. – С. 758-759.</a:t>
            </a:r>
          </a:p>
          <a:p>
            <a:pPr marL="457200">
              <a:spcAft>
                <a:spcPts val="0"/>
              </a:spcAft>
            </a:pPr>
            <a:r>
              <a:rPr lang="ru-RU" dirty="0">
                <a:latin typeface="Times New Roman" panose="02020603050405020304" pitchFamily="18" charset="0"/>
                <a:ea typeface="Times New Roman" panose="02020603050405020304" pitchFamily="18" charset="0"/>
              </a:rPr>
              <a:t> </a:t>
            </a:r>
            <a:endParaRPr lang="ru-RU"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690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Содержимое 2">
            <a:extLst>
              <a:ext uri="{FF2B5EF4-FFF2-40B4-BE49-F238E27FC236}">
                <a16:creationId xmlns:a16="http://schemas.microsoft.com/office/drawing/2014/main" id="{71365F06-F7BC-2DD4-0BF5-606A9B8C6765}"/>
              </a:ext>
            </a:extLst>
          </p:cNvPr>
          <p:cNvSpPr txBox="1">
            <a:spLocks/>
          </p:cNvSpPr>
          <p:nvPr/>
        </p:nvSpPr>
        <p:spPr>
          <a:xfrm>
            <a:off x="555928" y="355600"/>
            <a:ext cx="10548952" cy="6276000"/>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endParaRPr lang="ru-RU" sz="1800" dirty="0">
              <a:latin typeface="Times New Roman" pitchFamily="18" charset="0"/>
              <a:cs typeface="Times New Roman" pitchFamily="18" charset="0"/>
            </a:endParaRPr>
          </a:p>
        </p:txBody>
      </p:sp>
      <p:pic>
        <p:nvPicPr>
          <p:cNvPr id="4" name="Рисунок 3" descr="Карта России">
            <a:extLst>
              <a:ext uri="{FF2B5EF4-FFF2-40B4-BE49-F238E27FC236}">
                <a16:creationId xmlns:a16="http://schemas.microsoft.com/office/drawing/2014/main" id="{78A0F71C-C5BC-6C8A-C7FC-0B81D4EACC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61811" y="3755818"/>
            <a:ext cx="4053795" cy="2346960"/>
          </a:xfrm>
          <a:prstGeom prst="rect">
            <a:avLst/>
          </a:prstGeom>
          <a:noFill/>
          <a:ln>
            <a:noFill/>
          </a:ln>
        </p:spPr>
      </p:pic>
      <p:sp>
        <p:nvSpPr>
          <p:cNvPr id="10" name="TextBox 9">
            <a:extLst>
              <a:ext uri="{FF2B5EF4-FFF2-40B4-BE49-F238E27FC236}">
                <a16:creationId xmlns:a16="http://schemas.microsoft.com/office/drawing/2014/main" id="{6E5D8AF2-5604-ADB2-2591-262BD24C986D}"/>
              </a:ext>
            </a:extLst>
          </p:cNvPr>
          <p:cNvSpPr txBox="1"/>
          <p:nvPr/>
        </p:nvSpPr>
        <p:spPr>
          <a:xfrm>
            <a:off x="6144097" y="226400"/>
            <a:ext cx="5455575" cy="3416320"/>
          </a:xfrm>
          <a:prstGeom prst="rect">
            <a:avLst/>
          </a:prstGeom>
          <a:noFill/>
        </p:spPr>
        <p:txBody>
          <a:bodyPr wrap="square">
            <a:spAutoFit/>
          </a:bodyPr>
          <a:lstStyle/>
          <a:p>
            <a:r>
              <a:rPr lang="ru-RU" b="1" dirty="0">
                <a:solidFill>
                  <a:srgbClr val="333333"/>
                </a:solidFill>
                <a:latin typeface="YS Text"/>
              </a:rPr>
              <a:t>Производство автомобильных кранов в СССР</a:t>
            </a:r>
            <a:r>
              <a:rPr lang="ru-RU" dirty="0">
                <a:solidFill>
                  <a:srgbClr val="333333"/>
                </a:solidFill>
                <a:latin typeface="YS Text"/>
              </a:rPr>
              <a:t> было одной из самых мощных отраслей в сфере производства строительной и дорожной техники. В 1980-е годы СССР ежегодно выпускал порядка 20 000 автокранов. </a:t>
            </a:r>
          </a:p>
          <a:p>
            <a:r>
              <a:rPr lang="ru-RU" b="1" dirty="0">
                <a:solidFill>
                  <a:srgbClr val="333333"/>
                </a:solidFill>
                <a:latin typeface="YS Text"/>
              </a:rPr>
              <a:t>В РФ</a:t>
            </a:r>
            <a:r>
              <a:rPr lang="ru-RU" dirty="0">
                <a:solidFill>
                  <a:srgbClr val="333333"/>
                </a:solidFill>
                <a:latin typeface="YS Text"/>
              </a:rPr>
              <a:t> крупнейшим предприятием по производству автомобильных кранов является </a:t>
            </a:r>
            <a:r>
              <a:rPr lang="ru-RU" b="1" dirty="0">
                <a:solidFill>
                  <a:srgbClr val="333333"/>
                </a:solidFill>
                <a:latin typeface="YS Text"/>
              </a:rPr>
              <a:t>Ивановский машиностроительный завод «Автокран»</a:t>
            </a:r>
            <a:r>
              <a:rPr lang="ru-RU" dirty="0">
                <a:solidFill>
                  <a:srgbClr val="333333"/>
                </a:solidFill>
                <a:latin typeface="YS Text"/>
              </a:rPr>
              <a:t> (торговая марка «Ивановец»). Завод выпускает технику под маркой «Ивановец» больше пятнадцати моделей на базе шасси КамАЗ, МАЗ, БАЗ и МЗКТ грузоподъёмностью от 14 до 150 тонн</a:t>
            </a:r>
          </a:p>
        </p:txBody>
      </p:sp>
      <p:pic>
        <p:nvPicPr>
          <p:cNvPr id="11" name="Рисунок 10">
            <a:extLst>
              <a:ext uri="{FF2B5EF4-FFF2-40B4-BE49-F238E27FC236}">
                <a16:creationId xmlns:a16="http://schemas.microsoft.com/office/drawing/2014/main" id="{87061DDE-C62B-CCCA-04E9-5071BF164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419" y="4194311"/>
            <a:ext cx="3077838" cy="1859336"/>
          </a:xfrm>
          <a:prstGeom prst="rect">
            <a:avLst/>
          </a:prstGeom>
        </p:spPr>
      </p:pic>
      <p:sp>
        <p:nvSpPr>
          <p:cNvPr id="12"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4</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2" name="Таблица 1">
            <a:extLst>
              <a:ext uri="{FF2B5EF4-FFF2-40B4-BE49-F238E27FC236}">
                <a16:creationId xmlns:a16="http://schemas.microsoft.com/office/drawing/2014/main" id="{E5337534-A912-43D7-ABA5-FEFBBD9BE4C9}"/>
              </a:ext>
            </a:extLst>
          </p:cNvPr>
          <p:cNvGraphicFramePr>
            <a:graphicFrameLocks noGrp="1"/>
          </p:cNvGraphicFramePr>
          <p:nvPr>
            <p:extLst>
              <p:ext uri="{D42A27DB-BD31-4B8C-83A1-F6EECF244321}">
                <p14:modId xmlns:p14="http://schemas.microsoft.com/office/powerpoint/2010/main" val="2873651472"/>
              </p:ext>
            </p:extLst>
          </p:nvPr>
        </p:nvGraphicFramePr>
        <p:xfrm>
          <a:off x="459735" y="2034775"/>
          <a:ext cx="5588169" cy="2040751"/>
        </p:xfrm>
        <a:graphic>
          <a:graphicData uri="http://schemas.openxmlformats.org/drawingml/2006/table">
            <a:tbl>
              <a:tblPr/>
              <a:tblGrid>
                <a:gridCol w="555730">
                  <a:extLst>
                    <a:ext uri="{9D8B030D-6E8A-4147-A177-3AD203B41FA5}">
                      <a16:colId xmlns:a16="http://schemas.microsoft.com/office/drawing/2014/main" val="313279846"/>
                    </a:ext>
                  </a:extLst>
                </a:gridCol>
                <a:gridCol w="555730">
                  <a:extLst>
                    <a:ext uri="{9D8B030D-6E8A-4147-A177-3AD203B41FA5}">
                      <a16:colId xmlns:a16="http://schemas.microsoft.com/office/drawing/2014/main" val="2314810640"/>
                    </a:ext>
                  </a:extLst>
                </a:gridCol>
                <a:gridCol w="555730">
                  <a:extLst>
                    <a:ext uri="{9D8B030D-6E8A-4147-A177-3AD203B41FA5}">
                      <a16:colId xmlns:a16="http://schemas.microsoft.com/office/drawing/2014/main" val="2928216023"/>
                    </a:ext>
                  </a:extLst>
                </a:gridCol>
                <a:gridCol w="555730">
                  <a:extLst>
                    <a:ext uri="{9D8B030D-6E8A-4147-A177-3AD203B41FA5}">
                      <a16:colId xmlns:a16="http://schemas.microsoft.com/office/drawing/2014/main" val="1360044326"/>
                    </a:ext>
                  </a:extLst>
                </a:gridCol>
                <a:gridCol w="555730">
                  <a:extLst>
                    <a:ext uri="{9D8B030D-6E8A-4147-A177-3AD203B41FA5}">
                      <a16:colId xmlns:a16="http://schemas.microsoft.com/office/drawing/2014/main" val="1299498915"/>
                    </a:ext>
                  </a:extLst>
                </a:gridCol>
                <a:gridCol w="354988">
                  <a:extLst>
                    <a:ext uri="{9D8B030D-6E8A-4147-A177-3AD203B41FA5}">
                      <a16:colId xmlns:a16="http://schemas.microsoft.com/office/drawing/2014/main" val="3905838084"/>
                    </a:ext>
                  </a:extLst>
                </a:gridCol>
                <a:gridCol w="787341">
                  <a:extLst>
                    <a:ext uri="{9D8B030D-6E8A-4147-A177-3AD203B41FA5}">
                      <a16:colId xmlns:a16="http://schemas.microsoft.com/office/drawing/2014/main" val="1503103231"/>
                    </a:ext>
                  </a:extLst>
                </a:gridCol>
                <a:gridCol w="555730">
                  <a:extLst>
                    <a:ext uri="{9D8B030D-6E8A-4147-A177-3AD203B41FA5}">
                      <a16:colId xmlns:a16="http://schemas.microsoft.com/office/drawing/2014/main" val="2372326495"/>
                    </a:ext>
                  </a:extLst>
                </a:gridCol>
                <a:gridCol w="555730">
                  <a:extLst>
                    <a:ext uri="{9D8B030D-6E8A-4147-A177-3AD203B41FA5}">
                      <a16:colId xmlns:a16="http://schemas.microsoft.com/office/drawing/2014/main" val="330056758"/>
                    </a:ext>
                  </a:extLst>
                </a:gridCol>
                <a:gridCol w="555730">
                  <a:extLst>
                    <a:ext uri="{9D8B030D-6E8A-4147-A177-3AD203B41FA5}">
                      <a16:colId xmlns:a16="http://schemas.microsoft.com/office/drawing/2014/main" val="3691024039"/>
                    </a:ext>
                  </a:extLst>
                </a:gridCol>
              </a:tblGrid>
              <a:tr h="202078">
                <a:tc gridSpan="10">
                  <a:txBody>
                    <a:bodyPr/>
                    <a:lstStyle/>
                    <a:p>
                      <a:pPr algn="ctr"/>
                      <a:r>
                        <a:rPr lang="ru-RU" sz="1100" dirty="0">
                          <a:effectLst/>
                        </a:rPr>
                        <a:t> </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67259883"/>
                  </a:ext>
                </a:extLst>
              </a:tr>
              <a:tr h="202078">
                <a:tc gridSpan="2">
                  <a:txBody>
                    <a:bodyPr/>
                    <a:lstStyle/>
                    <a:p>
                      <a:pPr algn="ctr"/>
                      <a:r>
                        <a:rPr lang="ru-RU" sz="1100">
                          <a:effectLst/>
                        </a:rPr>
                        <a:t>1958</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tc gridSpan="2">
                  <a:txBody>
                    <a:bodyPr/>
                    <a:lstStyle/>
                    <a:p>
                      <a:pPr algn="ctr"/>
                      <a:r>
                        <a:rPr lang="ru-RU" sz="1100">
                          <a:effectLst/>
                        </a:rPr>
                        <a:t>1963</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tc gridSpan="2">
                  <a:txBody>
                    <a:bodyPr/>
                    <a:lstStyle/>
                    <a:p>
                      <a:pPr algn="ctr"/>
                      <a:r>
                        <a:rPr lang="ru-RU" sz="1100">
                          <a:effectLst/>
                        </a:rPr>
                        <a:t>1975</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tc gridSpan="2">
                  <a:txBody>
                    <a:bodyPr/>
                    <a:lstStyle/>
                    <a:p>
                      <a:pPr algn="ctr"/>
                      <a:r>
                        <a:rPr lang="ru-RU" sz="1100" dirty="0">
                          <a:effectLst/>
                        </a:rPr>
                        <a:t>1980</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tc gridSpan="2">
                  <a:txBody>
                    <a:bodyPr/>
                    <a:lstStyle/>
                    <a:p>
                      <a:pPr algn="ctr"/>
                      <a:r>
                        <a:rPr lang="ru-RU" sz="1100">
                          <a:effectLst/>
                        </a:rPr>
                        <a:t>1985</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194801506"/>
                  </a:ext>
                </a:extLst>
              </a:tr>
              <a:tr h="354575">
                <a:tc>
                  <a:txBody>
                    <a:bodyPr/>
                    <a:lstStyle/>
                    <a:p>
                      <a:pPr algn="ctr"/>
                      <a:r>
                        <a:rPr lang="ru-RU" sz="1100">
                          <a:effectLst/>
                        </a:rPr>
                        <a:t>1.США</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36,9</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1.США</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35,3</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1.США</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28,8</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1.США</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29,2</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1.США</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36</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87583730"/>
                  </a:ext>
                </a:extLst>
              </a:tr>
              <a:tr h="354575">
                <a:tc>
                  <a:txBody>
                    <a:bodyPr/>
                    <a:lstStyle/>
                    <a:p>
                      <a:pPr algn="ctr"/>
                      <a:r>
                        <a:rPr lang="ru-RU" sz="1100">
                          <a:effectLst/>
                        </a:rPr>
                        <a:t>2.СССР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17,8</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2.СССР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22</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2.СССР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12,1</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2. СССР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11,9</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2.Япония</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15,4</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15260535"/>
                  </a:ext>
                </a:extLst>
              </a:tr>
              <a:tr h="427111">
                <a:tc>
                  <a:txBody>
                    <a:bodyPr/>
                    <a:lstStyle/>
                    <a:p>
                      <a:pPr algn="ctr"/>
                      <a:r>
                        <a:rPr lang="ru-RU" sz="1100">
                          <a:effectLst/>
                        </a:rPr>
                        <a:t>3.Великобр.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8,7</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3Великобр.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6,7</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3.ФРГ</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13,9</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3.Япония</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11,8</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3.СССР</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10,2</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22679041"/>
                  </a:ext>
                </a:extLst>
              </a:tr>
              <a:tr h="354575">
                <a:tc>
                  <a:txBody>
                    <a:bodyPr/>
                    <a:lstStyle/>
                    <a:p>
                      <a:pPr algn="ctr"/>
                      <a:r>
                        <a:rPr lang="ru-RU" sz="1100">
                          <a:effectLst/>
                        </a:rPr>
                        <a:t>4.ФРГ</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8,3</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4.ФРГ</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6,6</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4.Япония.</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9,8</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4.ФРГ</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10,4</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a:effectLst/>
                        </a:rPr>
                        <a:t>4.ФРГ</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tc>
                  <a:txBody>
                    <a:bodyPr/>
                    <a:lstStyle/>
                    <a:p>
                      <a:pPr algn="ctr"/>
                      <a:r>
                        <a:rPr lang="ru-RU" sz="1100" dirty="0">
                          <a:effectLst/>
                        </a:rPr>
                        <a:t>8,6</a:t>
                      </a:r>
                    </a:p>
                  </a:txBody>
                  <a:tcPr marL="54504" marR="54504" marT="27252" marB="27252"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197036866"/>
                  </a:ext>
                </a:extLst>
              </a:tr>
            </a:tbl>
          </a:graphicData>
        </a:graphic>
      </p:graphicFrame>
      <p:sp>
        <p:nvSpPr>
          <p:cNvPr id="5" name="Rectangle 1">
            <a:extLst>
              <a:ext uri="{FF2B5EF4-FFF2-40B4-BE49-F238E27FC236}">
                <a16:creationId xmlns:a16="http://schemas.microsoft.com/office/drawing/2014/main" id="{0E6B55F0-824B-4D85-8126-771BB069486E}"/>
              </a:ext>
            </a:extLst>
          </p:cNvPr>
          <p:cNvSpPr>
            <a:spLocks noChangeArrowheads="1"/>
          </p:cNvSpPr>
          <p:nvPr/>
        </p:nvSpPr>
        <p:spPr bwMode="auto">
          <a:xfrm>
            <a:off x="248818" y="554609"/>
            <a:ext cx="51753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810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81000" algn="just"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Д</a:t>
            </a:r>
            <a:r>
              <a:rPr kumimoji="0" lang="ru-RU" altLang="ru-RU" sz="1400" b="1" i="0" u="none" strike="noStrike" cap="none" normalizeH="0" baseline="0" dirty="0" bmk="">
                <a:ln>
                  <a:noFill/>
                </a:ln>
                <a:solidFill>
                  <a:srgbClr val="000000"/>
                </a:solidFill>
                <a:effectLst/>
                <a:latin typeface="Times New Roman" panose="02020603050405020304" pitchFamily="18" charset="0"/>
                <a:cs typeface="Times New Roman" panose="02020603050405020304" pitchFamily="18" charset="0"/>
              </a:rPr>
              <a:t>оля СССР в мировом выпуске продукции машиностроения</a:t>
            </a:r>
            <a:endParaRPr kumimoji="0" lang="ru-RU" altLang="ru-RU"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38100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В 1913 году по объему выпуска машиностроительной продукции Российская империя занимала 5 место в мире, в 1938 году - второе. В 1980-х СССР уступил второе место Японии.</a:t>
            </a:r>
            <a:endParaRPr kumimoji="0" lang="ru-RU" altLang="ru-RU"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Доля стран в мировом выпуске продукции общего машиностроения (</a:t>
            </a:r>
            <a:r>
              <a:rPr kumimoji="0" lang="ru-RU" altLang="ru-RU" sz="1200" b="0" i="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General</a:t>
            </a:r>
            <a:r>
              <a:rPr kumimoji="0" lang="ru-RU" altLang="ru-RU"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200" b="0" i="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Machinery</a:t>
            </a:r>
            <a:r>
              <a:rPr kumimoji="0" lang="ru-RU" altLang="ru-RU" sz="1200" b="0" i="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проценты. Источник: оценка [S.75]</a:t>
            </a:r>
            <a:endParaRPr kumimoji="0" lang="ru-RU" altLang="ru-RU" sz="1200" b="0" i="0" u="none" strike="noStrike" cap="none" normalizeH="0" baseline="0" dirty="0">
              <a:ln>
                <a:noFill/>
              </a:ln>
              <a:solidFill>
                <a:schemeClr val="tx1"/>
              </a:solidFill>
              <a:effectLst/>
              <a:latin typeface="Arial" panose="020B0604020202020204" pitchFamily="34" charset="0"/>
            </a:endParaRPr>
          </a:p>
        </p:txBody>
      </p:sp>
      <p:pic>
        <p:nvPicPr>
          <p:cNvPr id="7" name="Рисунок 6">
            <a:extLst>
              <a:ext uri="{FF2B5EF4-FFF2-40B4-BE49-F238E27FC236}">
                <a16:creationId xmlns:a16="http://schemas.microsoft.com/office/drawing/2014/main" id="{09708A65-CD8A-47AF-BD48-13C283F87B91}"/>
              </a:ext>
            </a:extLst>
          </p:cNvPr>
          <p:cNvPicPr>
            <a:picLocks noChangeAspect="1"/>
          </p:cNvPicPr>
          <p:nvPr/>
        </p:nvPicPr>
        <p:blipFill>
          <a:blip r:embed="rId4"/>
          <a:stretch>
            <a:fillRect/>
          </a:stretch>
        </p:blipFill>
        <p:spPr>
          <a:xfrm>
            <a:off x="76394" y="4431880"/>
            <a:ext cx="5151813" cy="1809750"/>
          </a:xfrm>
          <a:prstGeom prst="rect">
            <a:avLst/>
          </a:prstGeom>
        </p:spPr>
      </p:pic>
    </p:spTree>
    <p:extLst>
      <p:ext uri="{BB962C8B-B14F-4D97-AF65-F5344CB8AC3E}">
        <p14:creationId xmlns:p14="http://schemas.microsoft.com/office/powerpoint/2010/main" val="2850473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175AFB-D6B8-DA2F-D2DA-89AF4E4C99D8}"/>
              </a:ext>
            </a:extLst>
          </p:cNvPr>
          <p:cNvSpPr txBox="1"/>
          <p:nvPr/>
        </p:nvSpPr>
        <p:spPr>
          <a:xfrm>
            <a:off x="941294" y="963286"/>
            <a:ext cx="4254161" cy="2862322"/>
          </a:xfrm>
          <a:prstGeom prst="rect">
            <a:avLst/>
          </a:prstGeom>
          <a:solidFill>
            <a:srgbClr val="FFFF00"/>
          </a:solidFill>
        </p:spPr>
        <p:txBody>
          <a:bodyPr wrap="square">
            <a:spAutoFit/>
          </a:bodyPr>
          <a:lstStyle/>
          <a:p>
            <a:r>
              <a:rPr lang="ru-RU" dirty="0"/>
              <a:t>Принципы менеджмента качества:</a:t>
            </a:r>
          </a:p>
          <a:p>
            <a:r>
              <a:rPr lang="ru-RU" dirty="0"/>
              <a:t>- ориентация на потребителя;</a:t>
            </a:r>
          </a:p>
          <a:p>
            <a:r>
              <a:rPr lang="ru-RU" dirty="0"/>
              <a:t>- лидерство;</a:t>
            </a:r>
          </a:p>
          <a:p>
            <a:r>
              <a:rPr lang="ru-RU" dirty="0"/>
              <a:t>- взаимодействие людей;</a:t>
            </a:r>
          </a:p>
          <a:p>
            <a:r>
              <a:rPr lang="ru-RU" dirty="0"/>
              <a:t>- процессный подход;</a:t>
            </a:r>
          </a:p>
          <a:p>
            <a:r>
              <a:rPr lang="ru-RU" dirty="0"/>
              <a:t>- улучшение;</a:t>
            </a:r>
          </a:p>
          <a:p>
            <a:pPr marL="285750" indent="-285750">
              <a:buFontTx/>
              <a:buChar char="-"/>
            </a:pPr>
            <a:r>
              <a:rPr lang="ru-RU" dirty="0"/>
              <a:t>принятие решений,</a:t>
            </a:r>
          </a:p>
          <a:p>
            <a:r>
              <a:rPr lang="ru-RU" dirty="0"/>
              <a:t> основанных на свидетельствах;</a:t>
            </a:r>
          </a:p>
          <a:p>
            <a:pPr marL="285750" indent="-285750">
              <a:buFontTx/>
              <a:buChar char="-"/>
            </a:pPr>
            <a:r>
              <a:rPr lang="ru-RU" dirty="0"/>
              <a:t>менеджмент взаимоотношений.</a:t>
            </a:r>
          </a:p>
          <a:p>
            <a:pPr marL="285750" indent="-285750">
              <a:buFontTx/>
              <a:buChar char="-"/>
            </a:pPr>
            <a:endParaRPr lang="ru-RU" dirty="0"/>
          </a:p>
        </p:txBody>
      </p:sp>
      <p:sp>
        <p:nvSpPr>
          <p:cNvPr id="5" name="TextBox 4">
            <a:extLst>
              <a:ext uri="{FF2B5EF4-FFF2-40B4-BE49-F238E27FC236}">
                <a16:creationId xmlns:a16="http://schemas.microsoft.com/office/drawing/2014/main" id="{A8CACD54-E17B-43A0-C40B-7D84F13F76BB}"/>
              </a:ext>
            </a:extLst>
          </p:cNvPr>
          <p:cNvSpPr txBox="1"/>
          <p:nvPr/>
        </p:nvSpPr>
        <p:spPr>
          <a:xfrm>
            <a:off x="605118" y="367328"/>
            <a:ext cx="11443446" cy="461665"/>
          </a:xfrm>
          <a:prstGeom prst="rect">
            <a:avLst/>
          </a:prstGeom>
          <a:noFill/>
        </p:spPr>
        <p:txBody>
          <a:bodyPr wrap="square">
            <a:spAutoFit/>
          </a:bodyPr>
          <a:lstStyle/>
          <a:p>
            <a:pPr algn="ctr">
              <a:spcAft>
                <a:spcPts val="0"/>
              </a:spcAft>
            </a:pPr>
            <a:r>
              <a:rPr lang="ru-RU" sz="2400" b="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Нормативные требования к </a:t>
            </a:r>
            <a:r>
              <a:rPr lang="ru-RU" sz="24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системе менеджмента качества</a:t>
            </a:r>
            <a:endParaRPr lang="ru-RU" sz="2400" b="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5</a:t>
            </a:r>
            <a:endParaRPr lang="en-US" sz="1800" dirty="0">
              <a:solidFill>
                <a:schemeClr val="tx2"/>
              </a:solidFill>
              <a:latin typeface="Arial" panose="020B0604020202020204" pitchFamily="34" charset="0"/>
              <a:cs typeface="Arial" panose="020B0604020202020204" pitchFamily="34"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70280120"/>
              </p:ext>
            </p:extLst>
          </p:nvPr>
        </p:nvGraphicFramePr>
        <p:xfrm>
          <a:off x="5669279" y="872014"/>
          <a:ext cx="6010103" cy="5577840"/>
        </p:xfrm>
        <a:graphic>
          <a:graphicData uri="http://schemas.openxmlformats.org/drawingml/2006/table">
            <a:tbl>
              <a:tblPr firstRow="1" bandRow="1">
                <a:tableStyleId>{5C22544A-7EE6-4342-B048-85BDC9FD1C3A}</a:tableStyleId>
              </a:tblPr>
              <a:tblGrid>
                <a:gridCol w="6010103">
                  <a:extLst>
                    <a:ext uri="{9D8B030D-6E8A-4147-A177-3AD203B41FA5}">
                      <a16:colId xmlns:a16="http://schemas.microsoft.com/office/drawing/2014/main" val="2842566959"/>
                    </a:ext>
                  </a:extLst>
                </a:gridCol>
              </a:tblGrid>
              <a:tr h="52952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kern="1200" dirty="0">
                          <a:solidFill>
                            <a:schemeClr val="lt1"/>
                          </a:solidFill>
                          <a:effectLst/>
                          <a:latin typeface="+mn-lt"/>
                          <a:ea typeface="+mn-ea"/>
                          <a:cs typeface="+mn-cs"/>
                        </a:rPr>
                        <a:t>Концепция менеджмента качества согласно </a:t>
                      </a: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kern="1200" dirty="0">
                          <a:solidFill>
                            <a:schemeClr val="lt1"/>
                          </a:solidFill>
                          <a:effectLst/>
                          <a:latin typeface="+mn-lt"/>
                          <a:ea typeface="+mn-ea"/>
                          <a:cs typeface="+mn-cs"/>
                        </a:rPr>
                        <a:t>ГОСТ Р ИСО 9001-2015:</a:t>
                      </a:r>
                    </a:p>
                    <a:p>
                      <a:endParaRPr lang="ru-RU" dirty="0"/>
                    </a:p>
                    <a:p>
                      <a:r>
                        <a:rPr lang="ru-RU" dirty="0"/>
                        <a:t>1. Интеграция риск-менеджмента.</a:t>
                      </a:r>
                    </a:p>
                    <a:p>
                      <a:r>
                        <a:rPr lang="ru-RU" dirty="0"/>
                        <a:t>2. Расширенный фокус на соответствие продукции. </a:t>
                      </a:r>
                    </a:p>
                    <a:p>
                      <a:r>
                        <a:rPr lang="ru-RU" dirty="0"/>
                        <a:t>3. Финансовые ресурсы организации </a:t>
                      </a:r>
                    </a:p>
                    <a:p>
                      <a:r>
                        <a:rPr lang="ru-RU" dirty="0"/>
                        <a:t>4.Поддержание инфраструктуры. </a:t>
                      </a:r>
                    </a:p>
                    <a:p>
                      <a:r>
                        <a:rPr lang="ru-RU" dirty="0"/>
                        <a:t>5. Связь с практикой бизнеса. </a:t>
                      </a:r>
                    </a:p>
                    <a:p>
                      <a:r>
                        <a:rPr lang="ru-RU" dirty="0"/>
                        <a:t>6.  Менеджмент знаний.</a:t>
                      </a:r>
                    </a:p>
                    <a:p>
                      <a:r>
                        <a:rPr lang="ru-RU" dirty="0"/>
                        <a:t>7. Менеджмент жизненного цикла. </a:t>
                      </a:r>
                    </a:p>
                    <a:p>
                      <a:r>
                        <a:rPr lang="ru-RU" dirty="0"/>
                        <a:t>8. Принципы менеджмента качества. </a:t>
                      </a:r>
                    </a:p>
                    <a:p>
                      <a:r>
                        <a:rPr lang="ru-RU" dirty="0"/>
                        <a:t>9. Компетентность. </a:t>
                      </a:r>
                    </a:p>
                    <a:p>
                      <a:r>
                        <a:rPr lang="ru-RU" dirty="0"/>
                        <a:t>10. Менеджмент цепочки поставок (и аутсорсинг). </a:t>
                      </a:r>
                    </a:p>
                    <a:p>
                      <a:r>
                        <a:rPr lang="ru-RU" dirty="0"/>
                        <a:t>11. Инструменты качества. </a:t>
                      </a:r>
                    </a:p>
                    <a:p>
                      <a:r>
                        <a:rPr lang="ru-RU" dirty="0"/>
                        <a:t>12. Коммуникации. </a:t>
                      </a:r>
                    </a:p>
                    <a:p>
                      <a:r>
                        <a:rPr lang="ru-RU" dirty="0"/>
                        <a:t>13. Улучшения и инновации. </a:t>
                      </a:r>
                    </a:p>
                    <a:p>
                      <a:r>
                        <a:rPr lang="ru-RU" sz="1800" b="1" kern="1200" dirty="0">
                          <a:solidFill>
                            <a:schemeClr val="lt1"/>
                          </a:solidFill>
                          <a:effectLst/>
                          <a:latin typeface="+mn-lt"/>
                          <a:ea typeface="+mn-ea"/>
                          <a:cs typeface="+mn-cs"/>
                        </a:rPr>
                        <a:t>14. Время, скорость, быстрота адаптации и аспекты СМК. </a:t>
                      </a:r>
                    </a:p>
                    <a:p>
                      <a:r>
                        <a:rPr lang="ru-RU" sz="1800" b="1" kern="1200" dirty="0">
                          <a:solidFill>
                            <a:schemeClr val="lt1"/>
                          </a:solidFill>
                          <a:effectLst/>
                          <a:latin typeface="+mn-lt"/>
                          <a:ea typeface="+mn-ea"/>
                          <a:cs typeface="+mn-cs"/>
                        </a:rPr>
                        <a:t>15. Влияние технологий информационного менеджмента. </a:t>
                      </a:r>
                    </a:p>
                    <a:p>
                      <a:r>
                        <a:rPr lang="ru-RU" sz="1800" b="1" kern="1200" dirty="0">
                          <a:solidFill>
                            <a:schemeClr val="lt1"/>
                          </a:solidFill>
                          <a:effectLst/>
                          <a:latin typeface="+mn-lt"/>
                          <a:ea typeface="+mn-ea"/>
                          <a:cs typeface="+mn-cs"/>
                        </a:rPr>
                        <a:t>16. Расширение концепции «Потребитель» Менеджмент процессов </a:t>
                      </a:r>
                    </a:p>
                  </a:txBody>
                  <a:tcPr/>
                </a:tc>
                <a:extLst>
                  <a:ext uri="{0D108BD9-81ED-4DB2-BD59-A6C34878D82A}">
                    <a16:rowId xmlns:a16="http://schemas.microsoft.com/office/drawing/2014/main" val="2245048482"/>
                  </a:ext>
                </a:extLst>
              </a:tr>
            </a:tbl>
          </a:graphicData>
        </a:graphic>
      </p:graphicFrame>
    </p:spTree>
    <p:extLst>
      <p:ext uri="{BB962C8B-B14F-4D97-AF65-F5344CB8AC3E}">
        <p14:creationId xmlns:p14="http://schemas.microsoft.com/office/powerpoint/2010/main" val="428770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175AFB-D6B8-DA2F-D2DA-89AF4E4C99D8}"/>
              </a:ext>
            </a:extLst>
          </p:cNvPr>
          <p:cNvSpPr txBox="1"/>
          <p:nvPr/>
        </p:nvSpPr>
        <p:spPr>
          <a:xfrm>
            <a:off x="322730" y="963286"/>
            <a:ext cx="11241740" cy="5806718"/>
          </a:xfrm>
          <a:prstGeom prst="rect">
            <a:avLst/>
          </a:prstGeom>
          <a:noFill/>
        </p:spPr>
        <p:txBody>
          <a:bodyPr wrap="square">
            <a:spAutoFit/>
          </a:bodyPr>
          <a:lstStyle/>
          <a:p>
            <a:pPr algn="just">
              <a:spcAft>
                <a:spcPts val="1000"/>
              </a:spcAft>
            </a:pPr>
            <a:r>
              <a:rPr lang="ru-RU"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Современные краны или автокраны являются потенциально опасными и очень сложными механизмами грузоподъёмность их может превышать 100 тонн и для разработки таких механизмов существует целый перечень государственных стандартов, которые регулярно изменяются и перерабатываются в соответствии с развитием технологий. Разработку таких стандартов возглавляет НИИ </a:t>
            </a:r>
            <a:r>
              <a:rPr lang="ru-RU" sz="18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краностроения</a:t>
            </a:r>
            <a:r>
              <a:rPr lang="ru-RU"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совместно с </a:t>
            </a: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В</a:t>
            </a:r>
            <a:r>
              <a:rPr lang="ru-RU"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оенно-Инженерной </a:t>
            </a: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А</a:t>
            </a:r>
            <a:r>
              <a:rPr lang="ru-RU"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кадемией, РОСТЕХНАДЗОРОМ, а также при участии конструкторских бюро всех </a:t>
            </a:r>
            <a:r>
              <a:rPr lang="ru-RU" sz="1800" dirty="0" err="1">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краностроительных</a:t>
            </a:r>
            <a:r>
              <a:rPr lang="ru-RU" sz="1800"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предприятий.</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22827 Краны грузоподъёмные. Краны стреловые самоходные. Общие требования.</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30321 Краны грузоподъёмные. Требования безопасности к гидравлическому оборудованию</a:t>
            </a:r>
          </a:p>
          <a:p>
            <a:pPr algn="just">
              <a:spcAft>
                <a:spcPts val="1000"/>
              </a:spcAft>
            </a:pPr>
            <a:r>
              <a:rPr lang="ru-RU"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ГОСТ 32575 Краны грузоподъёмные. Ограничители и указатели.</a:t>
            </a:r>
          </a:p>
          <a:p>
            <a:pPr algn="just">
              <a:spcAft>
                <a:spcPts val="1000"/>
              </a:spcAft>
            </a:pPr>
            <a:r>
              <a:rPr lang="ru-RU"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ГОСТ 32576.2 Краны грузоподъёмные. Средства доступа, ограждения и защиты. </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32578 Краны грузоподъёмные. Металлические конструкции. Требования к материалам.</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33166 Краны грузоподъёмные. Требования к механизмам.</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33173.2 Краны грузоподъёмные. Кабины. Краны стреловые самоходные.</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33710 Краны грузоподъёмные. Выбор канатов, барабанов и блоков.</a:t>
            </a:r>
          </a:p>
          <a:p>
            <a:pPr algn="just">
              <a:spcAft>
                <a:spcPts val="1000"/>
              </a:spcAft>
            </a:pPr>
            <a:r>
              <a:rPr lang="ru-RU"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ГОСТ 33712 Краны грузоподъёмные. Ограничители грузоподъёмности. Общие требования</a:t>
            </a:r>
          </a:p>
          <a:p>
            <a:pPr algn="just">
              <a:spcAft>
                <a:spcPts val="1000"/>
              </a:spcAft>
            </a:pPr>
            <a:endParaRPr lang="ru-RU"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539BAD5B-9071-DE8E-80BA-C7E66488E462}"/>
              </a:ext>
            </a:extLst>
          </p:cNvPr>
          <p:cNvSpPr txBox="1"/>
          <p:nvPr/>
        </p:nvSpPr>
        <p:spPr>
          <a:xfrm>
            <a:off x="-91441" y="44293"/>
            <a:ext cx="11433423" cy="830997"/>
          </a:xfrm>
          <a:prstGeom prst="rect">
            <a:avLst/>
          </a:prstGeom>
          <a:noFill/>
        </p:spPr>
        <p:txBody>
          <a:bodyPr wrap="square">
            <a:spAutoFit/>
          </a:bodyPr>
          <a:lstStyle/>
          <a:p>
            <a:pPr algn="ctr">
              <a:spcAft>
                <a:spcPts val="0"/>
              </a:spcAft>
            </a:pPr>
            <a:r>
              <a:rPr lang="ru-RU" sz="240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Современные н</a:t>
            </a:r>
            <a:r>
              <a:rPr lang="ru-RU" sz="2400" b="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ормативные требования</a:t>
            </a:r>
          </a:p>
          <a:p>
            <a:pPr algn="ctr">
              <a:spcAft>
                <a:spcPts val="0"/>
              </a:spcAft>
            </a:pPr>
            <a:r>
              <a:rPr lang="ru-RU" sz="2400" b="1" dirty="0">
                <a:solidFill>
                  <a:schemeClr val="accent1">
                    <a:lumMod val="50000"/>
                  </a:schemeClr>
                </a:solidFill>
                <a:effectLst/>
                <a:latin typeface="Arial" panose="020B0604020202020204" pitchFamily="34" charset="0"/>
                <a:ea typeface="Times New Roman" panose="02020603050405020304" pitchFamily="18" charset="0"/>
                <a:cs typeface="Arial" panose="020B0604020202020204" pitchFamily="34" charset="0"/>
              </a:rPr>
              <a:t> к стреловым кранам на самоходном шасси</a:t>
            </a:r>
          </a:p>
        </p:txBody>
      </p:sp>
      <p:sp>
        <p:nvSpPr>
          <p:cNvPr id="6"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6</a:t>
            </a:r>
            <a:endParaRPr lang="en-US" sz="18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87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B38D4DDB-5444-D278-FE87-701B58B39C50}"/>
              </a:ext>
            </a:extLst>
          </p:cNvPr>
          <p:cNvSpPr txBox="1">
            <a:spLocks/>
          </p:cNvSpPr>
          <p:nvPr/>
        </p:nvSpPr>
        <p:spPr>
          <a:xfrm>
            <a:off x="605118" y="228600"/>
            <a:ext cx="11255188" cy="1052736"/>
          </a:xfrm>
          <a:prstGeom prst="rect">
            <a:avLst/>
          </a:prstGeom>
        </p:spPr>
        <p:txBody>
          <a:bodyPr>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ru-RU" sz="2400" b="1" dirty="0">
                <a:solidFill>
                  <a:schemeClr val="accent1">
                    <a:lumMod val="50000"/>
                  </a:schemeClr>
                </a:solidFill>
                <a:latin typeface="Arial" panose="020B0604020202020204" pitchFamily="34" charset="0"/>
                <a:cs typeface="Arial" panose="020B0604020202020204" pitchFamily="34" charset="0"/>
              </a:rPr>
              <a:t>Организационно-экономическая характеристика деятельности </a:t>
            </a:r>
          </a:p>
          <a:p>
            <a:pPr algn="ctr"/>
            <a:r>
              <a:rPr lang="ru-RU" sz="2400" b="1" dirty="0">
                <a:solidFill>
                  <a:schemeClr val="accent1">
                    <a:lumMod val="50000"/>
                  </a:schemeClr>
                </a:solidFill>
                <a:latin typeface="Arial" panose="020B0604020202020204" pitchFamily="34" charset="0"/>
                <a:cs typeface="Arial" panose="020B0604020202020204" pitchFamily="34" charset="0"/>
              </a:rPr>
              <a:t>предприятия ООО «ИМЗ АВТОКРАН» </a:t>
            </a:r>
          </a:p>
        </p:txBody>
      </p:sp>
      <p:sp>
        <p:nvSpPr>
          <p:cNvPr id="11" name="Rectangle 7">
            <a:extLst>
              <a:ext uri="{FF2B5EF4-FFF2-40B4-BE49-F238E27FC236}">
                <a16:creationId xmlns:a16="http://schemas.microsoft.com/office/drawing/2014/main" id="{0BFB2024-70FF-D390-FE97-1448E23EA91F}"/>
              </a:ext>
            </a:extLst>
          </p:cNvPr>
          <p:cNvSpPr>
            <a:spLocks noChangeArrowheads="1"/>
          </p:cNvSpPr>
          <p:nvPr/>
        </p:nvSpPr>
        <p:spPr bwMode="auto">
          <a:xfrm>
            <a:off x="3154363" y="479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2" name="Номер слайда 1"/>
          <p:cNvSpPr txBox="1">
            <a:spLocks/>
          </p:cNvSpPr>
          <p:nvPr/>
        </p:nvSpPr>
        <p:spPr>
          <a:xfrm>
            <a:off x="11411990" y="6492875"/>
            <a:ext cx="780010" cy="365125"/>
          </a:xfrm>
          <a:prstGeom prst="rect">
            <a:avLst/>
          </a:prstGeom>
        </p:spPr>
        <p:txBody>
          <a:bodyPr vert="horz" lIns="91440" tIns="45720" rIns="91440" bIns="45720" rtlCol="0" anchor="ctr"/>
          <a:lstStyle>
            <a:defPPr rtl="0">
              <a:defRPr lang="ru-RU"/>
            </a:defPPr>
            <a:lvl1pPr marL="0" algn="l" defTabSz="914400" rtl="0" eaLnBrk="1" latinLnBrk="0" hangingPunct="1">
              <a:defRPr sz="800" kern="1200">
                <a:solidFill>
                  <a:srgbClr val="FFFFFF"/>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1800" dirty="0">
                <a:solidFill>
                  <a:schemeClr val="tx2"/>
                </a:solidFill>
                <a:latin typeface="Arial" panose="020B0604020202020204" pitchFamily="34" charset="0"/>
                <a:cs typeface="Arial" panose="020B0604020202020204" pitchFamily="34" charset="0"/>
              </a:rPr>
              <a:t>7</a:t>
            </a:r>
            <a:endParaRPr lang="en-US" sz="1800" dirty="0">
              <a:solidFill>
                <a:schemeClr val="tx2"/>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707496" y="3853977"/>
            <a:ext cx="4766733" cy="2638898"/>
          </a:xfrm>
          <a:prstGeom prst="rect">
            <a:avLst/>
          </a:prstGeom>
        </p:spPr>
      </p:pic>
      <p:pic>
        <p:nvPicPr>
          <p:cNvPr id="6" name="Рисунок 5"/>
          <p:cNvPicPr>
            <a:picLocks noChangeAspect="1"/>
          </p:cNvPicPr>
          <p:nvPr/>
        </p:nvPicPr>
        <p:blipFill>
          <a:blip r:embed="rId3"/>
          <a:stretch>
            <a:fillRect/>
          </a:stretch>
        </p:blipFill>
        <p:spPr>
          <a:xfrm>
            <a:off x="707496" y="1074857"/>
            <a:ext cx="4766733" cy="2638898"/>
          </a:xfrm>
          <a:prstGeom prst="rect">
            <a:avLst/>
          </a:prstGeom>
        </p:spPr>
      </p:pic>
      <p:sp>
        <p:nvSpPr>
          <p:cNvPr id="7" name="Прямоугольник 6"/>
          <p:cNvSpPr/>
          <p:nvPr/>
        </p:nvSpPr>
        <p:spPr>
          <a:xfrm>
            <a:off x="5652807" y="950578"/>
            <a:ext cx="6386077" cy="5309146"/>
          </a:xfrm>
          <a:prstGeom prst="rect">
            <a:avLst/>
          </a:prstGeom>
        </p:spPr>
        <p:txBody>
          <a:bodyPr wrap="square">
            <a:spAutoFit/>
          </a:bodyPr>
          <a:lstStyle/>
          <a:p>
            <a:endParaRPr lang="ru-RU" sz="1400" dirty="0"/>
          </a:p>
          <a:p>
            <a:pPr algn="just"/>
            <a:r>
              <a:rPr lang="ru-RU" sz="1300" dirty="0">
                <a:solidFill>
                  <a:schemeClr val="accent1">
                    <a:lumMod val="50000"/>
                  </a:schemeClr>
                </a:solidFill>
                <a:latin typeface="Arial" panose="020B0604020202020204" pitchFamily="34" charset="0"/>
                <a:cs typeface="Arial" panose="020B0604020202020204" pitchFamily="34" charset="0"/>
              </a:rPr>
              <a:t>Ивановский машиностроительный завод «АВТО-КРАН» производит автомобильные краны под маркой «ИВАНОВЕЦ» грузоподъемностью: </a:t>
            </a:r>
          </a:p>
          <a:p>
            <a:pPr algn="just"/>
            <a:r>
              <a:rPr lang="ru-RU" sz="1300" dirty="0">
                <a:solidFill>
                  <a:schemeClr val="accent1">
                    <a:lumMod val="50000"/>
                  </a:schemeClr>
                </a:solidFill>
                <a:latin typeface="Arial" panose="020B0604020202020204" pitchFamily="34" charset="0"/>
                <a:cs typeface="Arial" panose="020B0604020202020204" pitchFamily="34" charset="0"/>
              </a:rPr>
              <a:t>16, 25, 32, 35, 40 и 50 тонн.</a:t>
            </a:r>
          </a:p>
          <a:p>
            <a:pPr algn="just"/>
            <a:r>
              <a:rPr lang="ru-RU" sz="1300" dirty="0">
                <a:solidFill>
                  <a:schemeClr val="accent1">
                    <a:lumMod val="50000"/>
                  </a:schemeClr>
                </a:solidFill>
                <a:latin typeface="Arial" panose="020B0604020202020204" pitchFamily="34" charset="0"/>
                <a:cs typeface="Arial" panose="020B0604020202020204" pitchFamily="34" charset="0"/>
              </a:rPr>
              <a:t>С даты образования — 1950 год — заводом произведено более 159 тысяч автокранов, которые нашли своих покупателей в 70 странах мира.</a:t>
            </a:r>
          </a:p>
          <a:p>
            <a:pPr algn="just"/>
            <a:r>
              <a:rPr lang="ru-RU" sz="1300" dirty="0">
                <a:solidFill>
                  <a:schemeClr val="accent1">
                    <a:lumMod val="50000"/>
                  </a:schemeClr>
                </a:solidFill>
                <a:latin typeface="Arial" panose="020B0604020202020204" pitchFamily="34" charset="0"/>
                <a:cs typeface="Arial" panose="020B0604020202020204" pitchFamily="34" charset="0"/>
              </a:rPr>
              <a:t>«ИВАНОВЕЦ» — это более, чем полувековая история лидерства, уникальный опыт и компетенции в области эффективного решения конструкторских задач по производству современной конкурентоспособной продукции. За десятилетия производства автомобильных кранов ивановская инженерно-конструкторская школа стала ведущей в отрасли краностроения, задает современные направления развития и осваивает новые технологии в разработке и производстве продукции.</a:t>
            </a:r>
          </a:p>
          <a:p>
            <a:pPr algn="just"/>
            <a:r>
              <a:rPr lang="ru-RU" sz="1300" dirty="0">
                <a:solidFill>
                  <a:schemeClr val="accent1">
                    <a:lumMod val="50000"/>
                  </a:schemeClr>
                </a:solidFill>
                <a:latin typeface="Arial" panose="020B0604020202020204" pitchFamily="34" charset="0"/>
                <a:cs typeface="Arial" panose="020B0604020202020204" pitchFamily="34" charset="0"/>
              </a:rPr>
              <a:t>Применение на автокранах «ИВАНОВЕЦ» </a:t>
            </a:r>
            <a:r>
              <a:rPr lang="ru-RU" sz="1300" dirty="0" err="1">
                <a:solidFill>
                  <a:schemeClr val="accent1">
                    <a:lumMod val="50000"/>
                  </a:schemeClr>
                </a:solidFill>
                <a:latin typeface="Arial" panose="020B0604020202020204" pitchFamily="34" charset="0"/>
                <a:cs typeface="Arial" panose="020B0604020202020204" pitchFamily="34" charset="0"/>
              </a:rPr>
              <a:t>овоидных</a:t>
            </a:r>
            <a:r>
              <a:rPr lang="ru-RU" sz="1300" dirty="0">
                <a:solidFill>
                  <a:schemeClr val="accent1">
                    <a:lumMod val="50000"/>
                  </a:schemeClr>
                </a:solidFill>
                <a:latin typeface="Arial" panose="020B0604020202020204" pitchFamily="34" charset="0"/>
                <a:cs typeface="Arial" panose="020B0604020202020204" pitchFamily="34" charset="0"/>
              </a:rPr>
              <a:t> стрел обеспечивает оптимальное распределение статических и динамических напряжений; повышенную прочность стрелы без увеличения ее массы; существенно большую местную устойчивость «сжатых поясов» стрелы; придает стреле исключительную жесткость на кручение и изгиб, позволяя снижать ее массу. Применение </a:t>
            </a:r>
            <a:r>
              <a:rPr lang="ru-RU" sz="1300" dirty="0" err="1">
                <a:solidFill>
                  <a:schemeClr val="accent1">
                    <a:lumMod val="50000"/>
                  </a:schemeClr>
                </a:solidFill>
                <a:latin typeface="Arial" panose="020B0604020202020204" pitchFamily="34" charset="0"/>
                <a:cs typeface="Arial" panose="020B0604020202020204" pitchFamily="34" charset="0"/>
              </a:rPr>
              <a:t>овоидных</a:t>
            </a:r>
            <a:r>
              <a:rPr lang="ru-RU" sz="1300" dirty="0">
                <a:solidFill>
                  <a:schemeClr val="accent1">
                    <a:lumMod val="50000"/>
                  </a:schemeClr>
                </a:solidFill>
                <a:latin typeface="Arial" panose="020B0604020202020204" pitchFamily="34" charset="0"/>
                <a:cs typeface="Arial" panose="020B0604020202020204" pitchFamily="34" charset="0"/>
              </a:rPr>
              <a:t> стрел при разработке новой продукции позволяет создавать автокраны с 4-секционными стрелами, не нуждающиеся в демонтаже противовеса для полностью легального перемещения по дорогам.</a:t>
            </a:r>
          </a:p>
          <a:p>
            <a:pPr algn="just"/>
            <a:r>
              <a:rPr lang="ru-RU" sz="1300" dirty="0">
                <a:solidFill>
                  <a:schemeClr val="accent1">
                    <a:lumMod val="50000"/>
                  </a:schemeClr>
                </a:solidFill>
                <a:latin typeface="Arial" panose="020B0604020202020204" pitchFamily="34" charset="0"/>
                <a:cs typeface="Arial" panose="020B0604020202020204" pitchFamily="34" charset="0"/>
              </a:rPr>
              <a:t>Современные автокраны «ИВАНОВЕЦ» отличает строгое соблюдение технически допустимых производителем шасси нагрузок. Высокотехнологичные решения, заложенные в конструкцию, позволяют создавать краны со стрелой свыше 30 метров, выполняющие требования по осевым нагрузкам при перемещении в полностью комплектной конфигурации. </a:t>
            </a:r>
          </a:p>
        </p:txBody>
      </p:sp>
    </p:spTree>
    <p:extLst>
      <p:ext uri="{BB962C8B-B14F-4D97-AF65-F5344CB8AC3E}">
        <p14:creationId xmlns:p14="http://schemas.microsoft.com/office/powerpoint/2010/main" val="380138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3A98EE3D-8CD1-4C3F-BD1C-C98C9596463C}" type="slidenum">
              <a:rPr lang="en-US" sz="1400" b="1" smtClean="0">
                <a:solidFill>
                  <a:schemeClr val="tx1"/>
                </a:solidFill>
              </a:rPr>
              <a:t>8</a:t>
            </a:fld>
            <a:endParaRPr lang="en-US" sz="1400" b="1" dirty="0">
              <a:solidFill>
                <a:schemeClr val="tx1"/>
              </a:solidFill>
            </a:endParaRPr>
          </a:p>
        </p:txBody>
      </p:sp>
      <p:pic>
        <p:nvPicPr>
          <p:cNvPr id="3" name="Рисунок 2"/>
          <p:cNvPicPr>
            <a:picLocks noChangeAspect="1"/>
          </p:cNvPicPr>
          <p:nvPr/>
        </p:nvPicPr>
        <p:blipFill>
          <a:blip r:embed="rId2"/>
          <a:stretch>
            <a:fillRect/>
          </a:stretch>
        </p:blipFill>
        <p:spPr>
          <a:xfrm>
            <a:off x="7721868" y="2942239"/>
            <a:ext cx="4051724" cy="2447790"/>
          </a:xfrm>
          <a:prstGeom prst="rect">
            <a:avLst/>
          </a:prstGeom>
        </p:spPr>
      </p:pic>
      <p:pic>
        <p:nvPicPr>
          <p:cNvPr id="4" name="Рисунок 3"/>
          <p:cNvPicPr>
            <a:picLocks noChangeAspect="1"/>
          </p:cNvPicPr>
          <p:nvPr/>
        </p:nvPicPr>
        <p:blipFill>
          <a:blip r:embed="rId3"/>
          <a:stretch>
            <a:fillRect/>
          </a:stretch>
        </p:blipFill>
        <p:spPr>
          <a:xfrm>
            <a:off x="368535" y="2942239"/>
            <a:ext cx="4051724" cy="2638898"/>
          </a:xfrm>
          <a:prstGeom prst="rect">
            <a:avLst/>
          </a:prstGeom>
        </p:spPr>
      </p:pic>
      <p:pic>
        <p:nvPicPr>
          <p:cNvPr id="5" name="Рисунок 4"/>
          <p:cNvPicPr>
            <a:picLocks noChangeAspect="1"/>
          </p:cNvPicPr>
          <p:nvPr/>
        </p:nvPicPr>
        <p:blipFill>
          <a:blip r:embed="rId4"/>
          <a:stretch>
            <a:fillRect/>
          </a:stretch>
        </p:blipFill>
        <p:spPr>
          <a:xfrm>
            <a:off x="2158727" y="2054824"/>
            <a:ext cx="6764668" cy="4241847"/>
          </a:xfrm>
          <a:prstGeom prst="rect">
            <a:avLst/>
          </a:prstGeom>
        </p:spPr>
      </p:pic>
      <p:sp>
        <p:nvSpPr>
          <p:cNvPr id="6" name="Прямоугольник 5"/>
          <p:cNvSpPr/>
          <p:nvPr/>
        </p:nvSpPr>
        <p:spPr>
          <a:xfrm>
            <a:off x="3412504" y="2121031"/>
            <a:ext cx="5099900" cy="5373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u-RU" dirty="0"/>
              <a:t>Генеральный директор</a:t>
            </a:r>
          </a:p>
        </p:txBody>
      </p:sp>
      <p:pic>
        <p:nvPicPr>
          <p:cNvPr id="7" name="Рисунок 6"/>
          <p:cNvPicPr>
            <a:picLocks noChangeAspect="1"/>
          </p:cNvPicPr>
          <p:nvPr/>
        </p:nvPicPr>
        <p:blipFill>
          <a:blip r:embed="rId5"/>
          <a:stretch>
            <a:fillRect/>
          </a:stretch>
        </p:blipFill>
        <p:spPr>
          <a:xfrm>
            <a:off x="4260002" y="262148"/>
            <a:ext cx="3243733" cy="1825779"/>
          </a:xfrm>
          <a:prstGeom prst="rect">
            <a:avLst/>
          </a:prstGeom>
        </p:spPr>
      </p:pic>
    </p:spTree>
    <p:extLst>
      <p:ext uri="{BB962C8B-B14F-4D97-AF65-F5344CB8AC3E}">
        <p14:creationId xmlns:p14="http://schemas.microsoft.com/office/powerpoint/2010/main" val="1191704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rtl="0"/>
            <a:fld id="{3A98EE3D-8CD1-4C3F-BD1C-C98C9596463C}" type="slidenum">
              <a:rPr lang="en-US" sz="1800" smtClean="0">
                <a:solidFill>
                  <a:schemeClr val="tx1"/>
                </a:solidFill>
                <a:latin typeface="Arial" panose="020B0604020202020204" pitchFamily="34" charset="0"/>
                <a:cs typeface="Arial" panose="020B0604020202020204" pitchFamily="34" charset="0"/>
              </a:rPr>
              <a:t>9</a:t>
            </a:fld>
            <a:endParaRPr lang="en-US" sz="1800" dirty="0">
              <a:solidFill>
                <a:schemeClr val="tx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690645" y="1621535"/>
            <a:ext cx="3947342" cy="4512874"/>
          </a:xfrm>
          <a:prstGeom prst="rect">
            <a:avLst/>
          </a:prstGeom>
        </p:spPr>
      </p:pic>
      <p:sp>
        <p:nvSpPr>
          <p:cNvPr id="6" name="Прямоугольник 5"/>
          <p:cNvSpPr/>
          <p:nvPr/>
        </p:nvSpPr>
        <p:spPr>
          <a:xfrm>
            <a:off x="802434" y="292573"/>
            <a:ext cx="11288400" cy="830997"/>
          </a:xfrm>
          <a:prstGeom prst="rect">
            <a:avLst/>
          </a:prstGeom>
        </p:spPr>
        <p:txBody>
          <a:bodyPr wrap="square">
            <a:spAutoFit/>
          </a:bodyPr>
          <a:lstStyle/>
          <a:p>
            <a:r>
              <a:rPr lang="ru-RU" sz="2400" b="1" dirty="0">
                <a:solidFill>
                  <a:schemeClr val="accent1">
                    <a:lumMod val="50000"/>
                  </a:schemeClr>
                </a:solidFill>
                <a:latin typeface="Arial" panose="020B0604020202020204" pitchFamily="34" charset="0"/>
                <a:cs typeface="Arial" panose="020B0604020202020204" pitchFamily="34" charset="0"/>
              </a:rPr>
              <a:t>Анализ действующей Системы менеджмента качества на предприятии ООО «ИМЗ АВТОКРАН» </a:t>
            </a:r>
          </a:p>
        </p:txBody>
      </p:sp>
      <p:sp>
        <p:nvSpPr>
          <p:cNvPr id="7" name="Прямоугольник 6"/>
          <p:cNvSpPr/>
          <p:nvPr/>
        </p:nvSpPr>
        <p:spPr>
          <a:xfrm>
            <a:off x="5016599" y="1523046"/>
            <a:ext cx="6607703" cy="4524315"/>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управление документацией системы качества;</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управление  организационно – распорядительной документацией;</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управлением внешней документацией;</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технического контроля;</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внутренние проверки;</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надзор за состоянием технологической дисциплины</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профессиональную подготовка и допуск к работе;</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метрологическое обеспечение;</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работу с поставщиками;</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хранения и транспортирования материалов и изделий;</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технологического процесса ремонта:</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неразрушающего контроля; </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испытаний;</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организацию технического обслуживания</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изготовление заменяемых компонентов</a:t>
            </a:r>
          </a:p>
          <a:p>
            <a:pPr marL="342900" lvl="0" indent="-342900" algn="just">
              <a:spcAft>
                <a:spcPts val="0"/>
              </a:spcAft>
              <a:buFont typeface="Symbol" panose="05050102010706020507" pitchFamily="18" charset="2"/>
              <a:buChar char="-"/>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списание, утилизацию отходов производства. </a:t>
            </a:r>
          </a:p>
        </p:txBody>
      </p:sp>
      <p:sp>
        <p:nvSpPr>
          <p:cNvPr id="8" name="Прямоугольник 7"/>
          <p:cNvSpPr/>
          <p:nvPr/>
        </p:nvSpPr>
        <p:spPr>
          <a:xfrm>
            <a:off x="418408" y="989962"/>
            <a:ext cx="10369484" cy="584775"/>
          </a:xfrm>
          <a:prstGeom prst="rect">
            <a:avLst/>
          </a:prstGeom>
        </p:spPr>
        <p:txBody>
          <a:bodyPr wrap="square">
            <a:spAutoFit/>
          </a:bodyPr>
          <a:lstStyle/>
          <a:p>
            <a:pPr algn="just">
              <a:tabLst>
                <a:tab pos="180340" algn="l"/>
                <a:tab pos="956310" algn="l"/>
              </a:tabLst>
            </a:pPr>
            <a:r>
              <a:rPr lang="ru-RU" sz="1600" dirty="0">
                <a:solidFill>
                  <a:schemeClr val="accent1">
                    <a:lumMod val="50000"/>
                  </a:schemeClr>
                </a:solidFill>
                <a:latin typeface="Arial" panose="020B0604020202020204" pitchFamily="34" charset="0"/>
                <a:cs typeface="Arial" panose="020B0604020202020204" pitchFamily="34" charset="0"/>
              </a:rPr>
              <a:t>Реализуемая Система менеджмента качества (СМК) охватывает все стадии  и этапы жизненного цикла продукции и  сертифицируемые направления деятельности ООО «ИМЗ АВТОКРАН»:</a:t>
            </a:r>
          </a:p>
        </p:txBody>
      </p:sp>
    </p:spTree>
    <p:extLst>
      <p:ext uri="{BB962C8B-B14F-4D97-AF65-F5344CB8AC3E}">
        <p14:creationId xmlns:p14="http://schemas.microsoft.com/office/powerpoint/2010/main" val="2776698896"/>
      </p:ext>
    </p:extLst>
  </p:cSld>
  <p:clrMapOvr>
    <a:masterClrMapping/>
  </p:clrMapOvr>
</p:sld>
</file>

<file path=ppt/theme/theme1.xml><?xml version="1.0" encoding="utf-8"?>
<a:theme xmlns:a="http://schemas.openxmlformats.org/drawingml/2006/main" name="Пользовательские">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995_TF56160789" id="{80AA9D2D-EE59-4148-A11E-A51EEE828B28}" vid="{AEAFD717-D3C8-4034-8F7E-D5220B0CCEB8}"/>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{B7D12FED-7859-4CC5-AF54-2C0E05C270A7}tf56160789_win32</Template>
  <TotalTime>1734</TotalTime>
  <Words>4423</Words>
  <Application>Microsoft Office PowerPoint</Application>
  <PresentationFormat>Широкоэкранный</PresentationFormat>
  <Paragraphs>693</Paragraphs>
  <Slides>32</Slides>
  <Notes>2</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vt:i4>
      </vt:variant>
      <vt:variant>
        <vt:lpstr>Внедренные серверы OLE</vt:lpstr>
      </vt:variant>
      <vt:variant>
        <vt:i4>1</vt:i4>
      </vt:variant>
      <vt:variant>
        <vt:lpstr>Заголовки слайдов</vt:lpstr>
      </vt:variant>
      <vt:variant>
        <vt:i4>32</vt:i4>
      </vt:variant>
    </vt:vector>
  </HeadingPairs>
  <TitlesOfParts>
    <vt:vector size="41" baseType="lpstr">
      <vt:lpstr>Arial</vt:lpstr>
      <vt:lpstr>Bookman Old Style</vt:lpstr>
      <vt:lpstr>Calibri</vt:lpstr>
      <vt:lpstr>Franklin Gothic Book</vt:lpstr>
      <vt:lpstr>Symbol</vt:lpstr>
      <vt:lpstr>Times New Roman</vt:lpstr>
      <vt:lpstr>YS Text</vt:lpstr>
      <vt:lpstr>Пользовательские</vt:lpstr>
      <vt:lpstr>Документ</vt:lpstr>
      <vt:lpstr>   Институт развития компетенций  Кафедра материаловедения, товароведения, стандартизации и метрологии </vt:lpstr>
      <vt:lpstr>«Объединить силы – это только начало. Оставаться вместе – прогресс.  Работать вместе – успех»  Генри Форд   «Менять просто. Гораздо сложнее улучшать».  Фердинанд Порше  «Убедительность – сила правды»  М.Л. Миль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Разработка мероприятий по улучшению работы элементов системы менеджмента качества на машиностроительном предприятии</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Институт текстильной индустрии и моды  Кафедра материаловедения, товароведения, стандартизации и метрологии </dc:title>
  <dc:creator>user</dc:creator>
  <cp:lastModifiedBy>user</cp:lastModifiedBy>
  <cp:revision>115</cp:revision>
  <cp:lastPrinted>2025-01-24T11:35:00Z</cp:lastPrinted>
  <dcterms:created xsi:type="dcterms:W3CDTF">2024-05-30T12:23:28Z</dcterms:created>
  <dcterms:modified xsi:type="dcterms:W3CDTF">2025-02-01T14:14:06Z</dcterms:modified>
</cp:coreProperties>
</file>